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7"/>
  </p:notesMasterIdLst>
  <p:sldIdLst>
    <p:sldId id="296" r:id="rId2"/>
    <p:sldId id="297" r:id="rId3"/>
    <p:sldId id="258" r:id="rId4"/>
    <p:sldId id="287" r:id="rId5"/>
    <p:sldId id="260" r:id="rId6"/>
    <p:sldId id="259" r:id="rId7"/>
    <p:sldId id="263" r:id="rId8"/>
    <p:sldId id="289" r:id="rId9"/>
    <p:sldId id="264" r:id="rId10"/>
    <p:sldId id="291" r:id="rId11"/>
    <p:sldId id="300" r:id="rId12"/>
    <p:sldId id="301" r:id="rId13"/>
    <p:sldId id="273" r:id="rId14"/>
    <p:sldId id="274" r:id="rId15"/>
    <p:sldId id="275" r:id="rId16"/>
    <p:sldId id="290" r:id="rId17"/>
    <p:sldId id="292" r:id="rId18"/>
    <p:sldId id="293" r:id="rId19"/>
    <p:sldId id="276" r:id="rId20"/>
    <p:sldId id="302" r:id="rId21"/>
    <p:sldId id="281" r:id="rId22"/>
    <p:sldId id="294" r:id="rId23"/>
    <p:sldId id="295" r:id="rId24"/>
    <p:sldId id="282" r:id="rId25"/>
    <p:sldId id="299" r:id="rId2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3" d="100"/>
          <a:sy n="63" d="100"/>
        </p:scale>
        <p:origin x="-1088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dk2" tx1="lt1" bg2="dk1" tx2="lt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List1!$A$2</c:f>
              <c:strCache>
                <c:ptCount val="1"/>
                <c:pt idx="0">
                  <c:v>K</c:v>
                </c:pt>
              </c:strCache>
            </c:strRef>
          </c:tx>
          <c:cat>
            <c:strRef>
              <c:f>List1!$B$1:$C$1</c:f>
              <c:strCache>
                <c:ptCount val="2"/>
                <c:pt idx="0">
                  <c:v>prsní svalovina</c:v>
                </c:pt>
                <c:pt idx="1">
                  <c:v>stehenní svalovina</c:v>
                </c:pt>
              </c:strCache>
            </c:strRef>
          </c:cat>
          <c:val>
            <c:numRef>
              <c:f>List1!$B$2:$C$2</c:f>
              <c:numCache>
                <c:formatCode>General</c:formatCode>
                <c:ptCount val="2"/>
                <c:pt idx="0">
                  <c:v>42</c:v>
                </c:pt>
                <c:pt idx="1">
                  <c:v>62</c:v>
                </c:pt>
              </c:numCache>
            </c:numRef>
          </c:val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Bio1</c:v>
                </c:pt>
              </c:strCache>
            </c:strRef>
          </c:tx>
          <c:cat>
            <c:strRef>
              <c:f>List1!$B$1:$C$1</c:f>
              <c:strCache>
                <c:ptCount val="2"/>
                <c:pt idx="0">
                  <c:v>prsní svalovina</c:v>
                </c:pt>
                <c:pt idx="1">
                  <c:v>stehenní svalovina</c:v>
                </c:pt>
              </c:strCache>
            </c:strRef>
          </c:cat>
          <c:val>
            <c:numRef>
              <c:f>List1!$B$3:$C$3</c:f>
              <c:numCache>
                <c:formatCode>General</c:formatCode>
                <c:ptCount val="2"/>
                <c:pt idx="0">
                  <c:v>53</c:v>
                </c:pt>
                <c:pt idx="1">
                  <c:v>72</c:v>
                </c:pt>
              </c:numCache>
            </c:numRef>
          </c:val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Bio2</c:v>
                </c:pt>
              </c:strCache>
            </c:strRef>
          </c:tx>
          <c:cat>
            <c:strRef>
              <c:f>List1!$B$1:$C$1</c:f>
              <c:strCache>
                <c:ptCount val="2"/>
                <c:pt idx="0">
                  <c:v>prsní svalovina</c:v>
                </c:pt>
                <c:pt idx="1">
                  <c:v>stehenní svalovina</c:v>
                </c:pt>
              </c:strCache>
            </c:strRef>
          </c:cat>
          <c:val>
            <c:numRef>
              <c:f>List1!$B$4:$C$4</c:f>
              <c:numCache>
                <c:formatCode>General</c:formatCode>
                <c:ptCount val="2"/>
                <c:pt idx="0">
                  <c:v>55</c:v>
                </c:pt>
                <c:pt idx="1">
                  <c:v>74</c:v>
                </c:pt>
              </c:numCache>
            </c:numRef>
          </c:val>
        </c:ser>
        <c:ser>
          <c:idx val="3"/>
          <c:order val="3"/>
          <c:tx>
            <c:strRef>
              <c:f>List1!$A$5</c:f>
              <c:strCache>
                <c:ptCount val="1"/>
                <c:pt idx="0">
                  <c:v>Bio3</c:v>
                </c:pt>
              </c:strCache>
            </c:strRef>
          </c:tx>
          <c:cat>
            <c:strRef>
              <c:f>List1!$B$1:$C$1</c:f>
              <c:strCache>
                <c:ptCount val="2"/>
                <c:pt idx="0">
                  <c:v>prsní svalovina</c:v>
                </c:pt>
                <c:pt idx="1">
                  <c:v>stehenní svalovina</c:v>
                </c:pt>
              </c:strCache>
            </c:strRef>
          </c:cat>
          <c:val>
            <c:numRef>
              <c:f>List1!$B$5:$C$5</c:f>
              <c:numCache>
                <c:formatCode>General</c:formatCode>
                <c:ptCount val="2"/>
                <c:pt idx="0">
                  <c:v>57</c:v>
                </c:pt>
                <c:pt idx="1">
                  <c:v>76</c:v>
                </c:pt>
              </c:numCache>
            </c:numRef>
          </c:val>
        </c:ser>
        <c:shape val="box"/>
        <c:axId val="67128320"/>
        <c:axId val="67207936"/>
        <c:axId val="0"/>
      </c:bar3DChart>
      <c:catAx>
        <c:axId val="67128320"/>
        <c:scaling>
          <c:orientation val="minMax"/>
        </c:scaling>
        <c:axPos val="b"/>
        <c:tickLblPos val="nextTo"/>
        <c:txPr>
          <a:bodyPr/>
          <a:lstStyle/>
          <a:p>
            <a:pPr>
              <a:defRPr sz="2800"/>
            </a:pPr>
            <a:endParaRPr lang="cs-CZ"/>
          </a:p>
        </c:txPr>
        <c:crossAx val="67207936"/>
        <c:crosses val="autoZero"/>
        <c:auto val="1"/>
        <c:lblAlgn val="ctr"/>
        <c:lblOffset val="100"/>
      </c:catAx>
      <c:valAx>
        <c:axId val="67207936"/>
        <c:scaling>
          <c:orientation val="minMax"/>
          <c:min val="4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/>
                  <a:t>Obsah cholesterolu (mg/100 g)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671283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800"/>
          </a:pPr>
          <a:endParaRPr lang="cs-CZ"/>
        </a:p>
      </c:txPr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dk2" tx1="lt1" bg2="dk1" tx2="lt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List1!$A$8</c:f>
              <c:strCache>
                <c:ptCount val="1"/>
                <c:pt idx="0">
                  <c:v>K</c:v>
                </c:pt>
              </c:strCache>
            </c:strRef>
          </c:tx>
          <c:cat>
            <c:strRef>
              <c:f>List1!$B$7:$C$7</c:f>
              <c:strCache>
                <c:ptCount val="2"/>
                <c:pt idx="0">
                  <c:v>prsní svalovina</c:v>
                </c:pt>
                <c:pt idx="1">
                  <c:v>stehenní svalovina</c:v>
                </c:pt>
              </c:strCache>
            </c:strRef>
          </c:cat>
          <c:val>
            <c:numRef>
              <c:f>List1!$B$8:$C$8</c:f>
              <c:numCache>
                <c:formatCode>General</c:formatCode>
                <c:ptCount val="2"/>
                <c:pt idx="0">
                  <c:v>6.3</c:v>
                </c:pt>
                <c:pt idx="1">
                  <c:v>9</c:v>
                </c:pt>
              </c:numCache>
            </c:numRef>
          </c:val>
        </c:ser>
        <c:ser>
          <c:idx val="1"/>
          <c:order val="1"/>
          <c:tx>
            <c:strRef>
              <c:f>List1!$A$9</c:f>
              <c:strCache>
                <c:ptCount val="1"/>
                <c:pt idx="0">
                  <c:v>Bio1</c:v>
                </c:pt>
              </c:strCache>
            </c:strRef>
          </c:tx>
          <c:cat>
            <c:strRef>
              <c:f>List1!$B$7:$C$7</c:f>
              <c:strCache>
                <c:ptCount val="2"/>
                <c:pt idx="0">
                  <c:v>prsní svalovina</c:v>
                </c:pt>
                <c:pt idx="1">
                  <c:v>stehenní svalovina</c:v>
                </c:pt>
              </c:strCache>
            </c:strRef>
          </c:cat>
          <c:val>
            <c:numRef>
              <c:f>List1!$B$9:$C$9</c:f>
              <c:numCache>
                <c:formatCode>General</c:formatCode>
                <c:ptCount val="2"/>
                <c:pt idx="0">
                  <c:v>6.2</c:v>
                </c:pt>
                <c:pt idx="1">
                  <c:v>9.5</c:v>
                </c:pt>
              </c:numCache>
            </c:numRef>
          </c:val>
        </c:ser>
        <c:ser>
          <c:idx val="2"/>
          <c:order val="2"/>
          <c:tx>
            <c:strRef>
              <c:f>List1!$A$10</c:f>
              <c:strCache>
                <c:ptCount val="1"/>
                <c:pt idx="0">
                  <c:v>Bio2</c:v>
                </c:pt>
              </c:strCache>
            </c:strRef>
          </c:tx>
          <c:cat>
            <c:strRef>
              <c:f>List1!$B$7:$C$7</c:f>
              <c:strCache>
                <c:ptCount val="2"/>
                <c:pt idx="0">
                  <c:v>prsní svalovina</c:v>
                </c:pt>
                <c:pt idx="1">
                  <c:v>stehenní svalovina</c:v>
                </c:pt>
              </c:strCache>
            </c:strRef>
          </c:cat>
          <c:val>
            <c:numRef>
              <c:f>List1!$B$10:$C$10</c:f>
              <c:numCache>
                <c:formatCode>General</c:formatCode>
                <c:ptCount val="2"/>
                <c:pt idx="0">
                  <c:v>6.2</c:v>
                </c:pt>
                <c:pt idx="1">
                  <c:v>12</c:v>
                </c:pt>
              </c:numCache>
            </c:numRef>
          </c:val>
        </c:ser>
        <c:ser>
          <c:idx val="3"/>
          <c:order val="3"/>
          <c:tx>
            <c:strRef>
              <c:f>List1!$A$11</c:f>
              <c:strCache>
                <c:ptCount val="1"/>
                <c:pt idx="0">
                  <c:v>Bio3</c:v>
                </c:pt>
              </c:strCache>
            </c:strRef>
          </c:tx>
          <c:cat>
            <c:strRef>
              <c:f>List1!$B$7:$C$7</c:f>
              <c:strCache>
                <c:ptCount val="2"/>
                <c:pt idx="0">
                  <c:v>prsní svalovina</c:v>
                </c:pt>
                <c:pt idx="1">
                  <c:v>stehenní svalovina</c:v>
                </c:pt>
              </c:strCache>
            </c:strRef>
          </c:cat>
          <c:val>
            <c:numRef>
              <c:f>List1!$B$11:$C$11</c:f>
              <c:numCache>
                <c:formatCode>General</c:formatCode>
                <c:ptCount val="2"/>
                <c:pt idx="0">
                  <c:v>7.5</c:v>
                </c:pt>
                <c:pt idx="1">
                  <c:v>13.2</c:v>
                </c:pt>
              </c:numCache>
            </c:numRef>
          </c:val>
        </c:ser>
        <c:shape val="box"/>
        <c:axId val="125869440"/>
        <c:axId val="126569472"/>
        <c:axId val="0"/>
      </c:bar3DChart>
      <c:catAx>
        <c:axId val="125869440"/>
        <c:scaling>
          <c:orientation val="minMax"/>
        </c:scaling>
        <c:axPos val="b"/>
        <c:tickLblPos val="nextTo"/>
        <c:txPr>
          <a:bodyPr/>
          <a:lstStyle/>
          <a:p>
            <a:pPr>
              <a:defRPr sz="2800"/>
            </a:pPr>
            <a:endParaRPr lang="cs-CZ"/>
          </a:p>
        </c:txPr>
        <c:crossAx val="126569472"/>
        <c:crosses val="autoZero"/>
        <c:auto val="1"/>
        <c:lblAlgn val="ctr"/>
        <c:lblOffset val="100"/>
      </c:catAx>
      <c:valAx>
        <c:axId val="126569472"/>
        <c:scaling>
          <c:orientation val="minMax"/>
          <c:min val="4.5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400"/>
            </a:pPr>
            <a:endParaRPr lang="cs-CZ"/>
          </a:p>
        </c:txPr>
        <c:crossAx val="12586944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800"/>
          </a:pPr>
          <a:endParaRPr lang="cs-CZ"/>
        </a:p>
      </c:txPr>
    </c:legend>
    <c:plotVisOnly val="1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423F39C-BDBE-4652-96A8-9CBEE9392FBE}" type="datetimeFigureOut">
              <a:rPr lang="cs-CZ"/>
              <a:pPr>
                <a:defRPr/>
              </a:pPr>
              <a:t>16.5.2014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FD30EA1-EED8-4864-A1ED-387427CCFD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504DD3-CC14-4A92-9B8D-7675824D7184}" type="slidenum">
              <a:rPr lang="cs-CZ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latin typeface="+mn-lt"/>
              </a:endParaRPr>
            </a:p>
          </p:txBody>
        </p:sp>
      </p:grpSp>
      <p:sp>
        <p:nvSpPr>
          <p:cNvPr id="4403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  <a:ln w="9525">
            <a:headEnd/>
            <a:tailEnd/>
          </a:ln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7F25207-7CC6-49D7-A2EA-96F03B6B5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2A60D-2924-4BBB-A29B-3AFABC07B3A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5373-2343-4DBC-9AA3-12C0DD51150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85800" y="1641475"/>
            <a:ext cx="7772400" cy="4454525"/>
          </a:xfrm>
        </p:spPr>
        <p:txBody>
          <a:bodyPr/>
          <a:lstStyle/>
          <a:p>
            <a:pPr lvl="0"/>
            <a:r>
              <a:rPr lang="cs-CZ" noProof="0" smtClean="0"/>
              <a:t>Klepnutím na ikonu přidáte tabulku.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846A0-9465-4FD2-A519-B7E0A5CF4B0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213D-49F1-45F5-9686-1C50DD57A76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39DD7-B858-40B3-B7F9-2D9BDBDD66D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1116D-CF96-474B-B92C-37AAB03F22D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02AF8-93A0-4130-8815-FC0BBFDF831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96488-E649-4C1D-911D-B6C6222EC43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A0241-3279-47D2-8D1B-1D8FD1FB0D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B8A4C-77C6-4753-83FF-51314712A6D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12E38-97D3-48F3-A08A-0DCB9EA5A19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latin typeface="+mn-lt"/>
              </a:endParaRPr>
            </a:p>
          </p:txBody>
        </p:sp>
      </p:grpSp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5000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5000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5000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351846A0-9465-4FD2-A519-B7E0A5CF4B0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1475"/>
            <a:ext cx="7772400" cy="4454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/>
              </a:rPr>
              <a:t>Biopotraviny </a:t>
            </a:r>
            <a:br>
              <a:rPr lang="cs-CZ" sz="4800" b="1" dirty="0" smtClean="0">
                <a:effectLst/>
              </a:rPr>
            </a:br>
            <a:r>
              <a:rPr lang="cs-CZ" sz="4800" b="1" dirty="0" smtClean="0">
                <a:effectLst/>
              </a:rPr>
              <a:t>ve školním stravování</a:t>
            </a:r>
            <a:r>
              <a:rPr lang="cs-CZ" b="1" dirty="0" smtClean="0">
                <a:effectLst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effectLst/>
              </a:rPr>
              <a:t>Tomáš Komprda</a:t>
            </a:r>
          </a:p>
          <a:p>
            <a:pPr eaLnBrk="1" hangingPunct="1">
              <a:defRPr/>
            </a:pPr>
            <a:r>
              <a:rPr lang="cs-CZ" dirty="0" smtClean="0">
                <a:effectLst/>
              </a:rPr>
              <a:t>Ústav technologie potravin</a:t>
            </a:r>
          </a:p>
          <a:p>
            <a:pPr eaLnBrk="1" hangingPunct="1">
              <a:defRPr/>
            </a:pPr>
            <a:r>
              <a:rPr lang="cs-CZ" dirty="0" err="1" smtClean="0">
                <a:effectLst/>
              </a:rPr>
              <a:t>Mendelova</a:t>
            </a:r>
            <a:r>
              <a:rPr lang="cs-CZ" dirty="0" smtClean="0">
                <a:effectLst/>
              </a:rPr>
              <a:t> univerzita v Brně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68152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effectLst/>
              </a:rPr>
              <a:t>Nutriční hodnota</a:t>
            </a:r>
          </a:p>
        </p:txBody>
      </p:sp>
      <p:sp>
        <p:nvSpPr>
          <p:cNvPr id="44035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196753"/>
            <a:ext cx="7772400" cy="1656184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cs-CZ" dirty="0" smtClean="0">
                <a:effectLst/>
              </a:rPr>
              <a:t>Konvenčně produkovaná </a:t>
            </a:r>
            <a:r>
              <a:rPr lang="cs-CZ" b="1" dirty="0" smtClean="0">
                <a:solidFill>
                  <a:schemeClr val="tx2"/>
                </a:solidFill>
                <a:effectLst/>
              </a:rPr>
              <a:t>kuřata</a:t>
            </a:r>
            <a:r>
              <a:rPr lang="cs-CZ" dirty="0" smtClean="0">
                <a:effectLst/>
              </a:rPr>
              <a:t> vs. kuřata vykrmovaná podle principů organické produkce („</a:t>
            </a:r>
            <a:r>
              <a:rPr lang="cs-CZ" dirty="0" err="1" smtClean="0">
                <a:effectLst/>
              </a:rPr>
              <a:t>label</a:t>
            </a:r>
            <a:r>
              <a:rPr lang="cs-CZ" dirty="0" smtClean="0">
                <a:effectLst/>
              </a:rPr>
              <a:t>-</a:t>
            </a:r>
            <a:r>
              <a:rPr lang="cs-CZ" dirty="0" err="1" smtClean="0">
                <a:effectLst/>
              </a:rPr>
              <a:t>chicks</a:t>
            </a:r>
            <a:r>
              <a:rPr lang="cs-CZ" dirty="0" smtClean="0">
                <a:effectLst/>
              </a:rPr>
              <a:t>“):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dirty="0" smtClean="0"/>
          </a:p>
        </p:txBody>
      </p:sp>
      <p:pic>
        <p:nvPicPr>
          <p:cNvPr id="13317" name="Picture 5" descr="Poultry Classes Blog photo - Flickr - USDAg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852936"/>
            <a:ext cx="3024336" cy="3888432"/>
          </a:xfrm>
          <a:prstGeom prst="rect">
            <a:avLst/>
          </a:prstGeom>
          <a:noFill/>
        </p:spPr>
      </p:pic>
      <p:pic>
        <p:nvPicPr>
          <p:cNvPr id="13319" name="Picture 7" descr="File:Female pa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852936"/>
            <a:ext cx="2908573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31838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smtClean="0"/>
              <a:t>Cholesterol</a:t>
            </a:r>
            <a:r>
              <a:rPr lang="cs-CZ" smtClean="0"/>
              <a:t> </a:t>
            </a:r>
          </a:p>
        </p:txBody>
      </p:sp>
      <p:graphicFrame>
        <p:nvGraphicFramePr>
          <p:cNvPr id="6" name="Graf 5"/>
          <p:cNvGraphicFramePr/>
          <p:nvPr/>
        </p:nvGraphicFramePr>
        <p:xfrm>
          <a:off x="251520" y="980728"/>
          <a:ext cx="856895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96938"/>
          </a:xfrm>
        </p:spPr>
        <p:txBody>
          <a:bodyPr/>
          <a:lstStyle/>
          <a:p>
            <a:pPr eaLnBrk="1" hangingPunct="1">
              <a:defRPr/>
            </a:pPr>
            <a:r>
              <a:rPr lang="cs-CZ" sz="3800" dirty="0" smtClean="0"/>
              <a:t>PUFA n-6/n-3</a:t>
            </a:r>
          </a:p>
        </p:txBody>
      </p:sp>
      <p:graphicFrame>
        <p:nvGraphicFramePr>
          <p:cNvPr id="3" name="Graf 2"/>
          <p:cNvGraphicFramePr/>
          <p:nvPr/>
        </p:nvGraphicFramePr>
        <p:xfrm>
          <a:off x="179512" y="1196752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52128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effectLst/>
              </a:rPr>
              <a:t>Zdravotní nezávadnost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52737"/>
            <a:ext cx="7772400" cy="547260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cs-CZ" b="1" dirty="0" smtClean="0">
                <a:solidFill>
                  <a:schemeClr val="tx2"/>
                </a:solidFill>
                <a:effectLst/>
              </a:rPr>
              <a:t>Přirozeně se vyskytující toxické látky</a:t>
            </a:r>
            <a:r>
              <a:rPr lang="cs-CZ" dirty="0" smtClean="0">
                <a:effectLst/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err="1" smtClean="0">
                <a:solidFill>
                  <a:schemeClr val="tx2"/>
                </a:solidFill>
                <a:effectLst/>
              </a:rPr>
              <a:t>Glykoalkaloidy</a:t>
            </a:r>
            <a:r>
              <a:rPr lang="cs-CZ" dirty="0" smtClean="0">
                <a:effectLst/>
              </a:rPr>
              <a:t> (solanin):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s-CZ" dirty="0" smtClean="0">
                <a:effectLst/>
              </a:rPr>
              <a:t>brambory – neprůkazné rozdíly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s-CZ" dirty="0" smtClean="0">
                <a:effectLst/>
              </a:rPr>
              <a:t>rajčata – vyšší obsah v organicky vyráběných produktech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cs-CZ" dirty="0" smtClean="0">
              <a:effectLst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endParaRPr lang="cs-CZ" dirty="0" smtClean="0">
              <a:effectLst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endParaRPr lang="cs-CZ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>
                <a:solidFill>
                  <a:schemeClr val="tx2"/>
                </a:solidFill>
                <a:effectLst/>
              </a:rPr>
              <a:t>Mykotoxiny</a:t>
            </a:r>
            <a:r>
              <a:rPr lang="cs-CZ" dirty="0" smtClean="0">
                <a:effectLst/>
              </a:rPr>
              <a:t> (</a:t>
            </a:r>
            <a:r>
              <a:rPr lang="cs-CZ" dirty="0" err="1" smtClean="0">
                <a:effectLst/>
              </a:rPr>
              <a:t>deoxynivalenol</a:t>
            </a:r>
            <a:r>
              <a:rPr lang="cs-CZ" dirty="0" smtClean="0">
                <a:effectLst/>
              </a:rPr>
              <a:t>, DON):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s-CZ" dirty="0" smtClean="0">
                <a:effectLst/>
              </a:rPr>
              <a:t>pšenice – neprůkazné rozdíly</a:t>
            </a:r>
          </a:p>
        </p:txBody>
      </p:sp>
      <p:pic>
        <p:nvPicPr>
          <p:cNvPr id="4" name="Picture 1032" descr="https://upload.wikimedia.org/wikipedia/commons/thumb/8/88/Bright_red_tomato_and_cross_section02.jpg/250px-Bright_red_tomato_and_cross_section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645024"/>
            <a:ext cx="2381250" cy="1590675"/>
          </a:xfrm>
          <a:prstGeom prst="rect">
            <a:avLst/>
          </a:prstGeom>
          <a:noFill/>
        </p:spPr>
      </p:pic>
      <p:pic>
        <p:nvPicPr>
          <p:cNvPr id="5" name="Picture 1037" descr="https://upload.wikimedia.org/wikipedia/commons/thumb/b/b4/Wheat_close-up.JPG/250px-Wheat_close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56992"/>
            <a:ext cx="2736304" cy="1862709"/>
          </a:xfrm>
          <a:prstGeom prst="rect">
            <a:avLst/>
          </a:prstGeom>
          <a:noFill/>
        </p:spPr>
      </p:pic>
      <p:pic>
        <p:nvPicPr>
          <p:cNvPr id="6" name="Picture 1030" descr="https://upload.wikimedia.org/wikipedia/commons/thumb/9/98/Groene_aardappels_%27Dor%C3%A9%27_%28Solanum_tuberosum_%27Dor%C3%A9%27%29.jpg/220px-Groene_aardappels_%27Dor%C3%A9%27_%28Solanum_tuberosum_%27Dor%C3%A9%27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556792"/>
            <a:ext cx="2095500" cy="157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5087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dirty="0" smtClean="0">
                <a:effectLst/>
              </a:rPr>
              <a:t>Kontaminující látky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08720"/>
            <a:ext cx="7772400" cy="4608512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cs-CZ" dirty="0" smtClean="0">
                <a:solidFill>
                  <a:schemeClr val="tx2"/>
                </a:solidFill>
                <a:effectLst/>
              </a:rPr>
              <a:t>Toxické prvky</a:t>
            </a:r>
            <a:r>
              <a:rPr lang="cs-CZ" dirty="0" smtClean="0">
                <a:effectLst/>
              </a:rPr>
              <a:t>: neprůkazné rozdíly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cs-CZ" dirty="0" smtClean="0">
                <a:solidFill>
                  <a:schemeClr val="tx2"/>
                </a:solidFill>
                <a:effectLst/>
              </a:rPr>
              <a:t>PAH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cs-CZ" dirty="0" smtClean="0">
                <a:effectLst/>
              </a:rPr>
              <a:t>vstupy do potravního řetězce: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dirty="0" smtClean="0">
                <a:effectLst/>
              </a:rPr>
              <a:t>atmosféra: 40000 tun/rok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dirty="0" smtClean="0">
                <a:effectLst/>
              </a:rPr>
              <a:t>oceány: 230000 tun/rok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dirty="0" smtClean="0">
                <a:effectLst/>
              </a:rPr>
              <a:t>přirozený metabolit některých rostlin: zelí, pórek, hlávkový salát, rajčata, špenát, olivy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dirty="0" smtClean="0">
                <a:effectLst/>
                <a:sym typeface="Wingdings" pitchFamily="2" charset="2"/>
              </a:rPr>
              <a:t>              rozdíly nepravděpodobné</a:t>
            </a:r>
          </a:p>
        </p:txBody>
      </p:sp>
      <p:pic>
        <p:nvPicPr>
          <p:cNvPr id="17413" name="Picture 5" descr="Cabbage and cross section on 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45224"/>
            <a:ext cx="2857500" cy="1285876"/>
          </a:xfrm>
          <a:prstGeom prst="rect">
            <a:avLst/>
          </a:prstGeom>
          <a:noFill/>
        </p:spPr>
      </p:pic>
      <p:pic>
        <p:nvPicPr>
          <p:cNvPr id="17415" name="Picture 7" descr="File:Lee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412776"/>
            <a:ext cx="2016224" cy="2520281"/>
          </a:xfrm>
          <a:prstGeom prst="rect">
            <a:avLst/>
          </a:prstGeom>
          <a:noFill/>
        </p:spPr>
      </p:pic>
      <p:pic>
        <p:nvPicPr>
          <p:cNvPr id="17417" name="Picture 9" descr="http://upload.wikimedia.org/wikipedia/commons/thumb/1/16/Olives_vertes.JPG/330px-Olives_vert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5085184"/>
            <a:ext cx="209550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1"/>
            <a:ext cx="7772400" cy="608112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 smtClean="0">
                <a:effectLst/>
              </a:rPr>
              <a:t>Rezidua </a:t>
            </a:r>
            <a:r>
              <a:rPr lang="en-US" sz="4000" dirty="0" smtClean="0">
                <a:effectLst/>
              </a:rPr>
              <a:t>NO</a:t>
            </a:r>
            <a:r>
              <a:rPr lang="en-US" sz="4000" baseline="-25000" dirty="0" smtClean="0">
                <a:effectLst/>
              </a:rPr>
              <a:t>3</a:t>
            </a:r>
            <a:endParaRPr lang="cs-CZ" sz="4000" baseline="-25000" dirty="0" smtClean="0">
              <a:effectLst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08720"/>
            <a:ext cx="7772400" cy="572068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dirty="0" smtClean="0"/>
              <a:t> </a:t>
            </a:r>
            <a:r>
              <a:rPr lang="cs-CZ" dirty="0" smtClean="0">
                <a:effectLst/>
              </a:rPr>
              <a:t>údaje opět nejednoznačné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dirty="0" smtClean="0">
                <a:effectLst/>
              </a:rPr>
              <a:t> některé studie: tendence k vyšším obsahům u konvenčních potravin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cs-CZ" dirty="0" smtClean="0">
                <a:effectLst/>
              </a:rPr>
              <a:t> toxikologický význam?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cs-CZ" dirty="0" smtClean="0">
                <a:effectLst/>
              </a:rPr>
              <a:t> karcinogenní N-nitrososloučeniny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cs-CZ" dirty="0" smtClean="0">
                <a:effectLst/>
              </a:rPr>
              <a:t> ale: nejvýznamnějším zdrojem NO</a:t>
            </a:r>
            <a:r>
              <a:rPr lang="cs-CZ" baseline="-25000" dirty="0" smtClean="0">
                <a:effectLst/>
              </a:rPr>
              <a:t>3</a:t>
            </a:r>
            <a:r>
              <a:rPr lang="cs-CZ" dirty="0" smtClean="0">
                <a:effectLst/>
              </a:rPr>
              <a:t> je zelenina – její konzumace je v negativním vztahu k riziku rakoviny</a:t>
            </a:r>
          </a:p>
        </p:txBody>
      </p:sp>
      <p:pic>
        <p:nvPicPr>
          <p:cNvPr id="18437" name="Picture 5" descr="File:Vegg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797152"/>
            <a:ext cx="3960440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effectLst/>
              </a:rPr>
              <a:t>Rezidua pesticidů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cs-CZ" sz="2800" dirty="0" smtClean="0">
                <a:effectLst/>
              </a:rPr>
              <a:t>Ekologické zemědělství: nepoužívá klasické syntetické pesticidy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cs-CZ" sz="2800" dirty="0" smtClean="0">
                <a:effectLst/>
              </a:rPr>
              <a:t>obsah reziduí v biopotravinách – z definice nižší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cs-CZ" sz="2800" dirty="0" smtClean="0">
                <a:effectLst/>
              </a:rPr>
              <a:t>praktický význam diskutabilní </a:t>
            </a:r>
            <a:r>
              <a:rPr lang="en-US" sz="2800" dirty="0" smtClean="0">
                <a:effectLst/>
              </a:rPr>
              <a:t>=&gt;</a:t>
            </a:r>
            <a:r>
              <a:rPr lang="cs-CZ" sz="2800" dirty="0" smtClean="0">
                <a:effectLst/>
              </a:rPr>
              <a:t> skutečné obsahy v bio- i v konvenčních produktech podstatně pod hodnotami MLR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cs-CZ" sz="2800" dirty="0" smtClean="0">
                <a:effectLst/>
              </a:rPr>
              <a:t>není známa epidemiologická studie kvantifikující riziko reziduí pesticidů v potravinách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cs-CZ" sz="2800" dirty="0" smtClean="0"/>
          </a:p>
          <a:p>
            <a:pPr eaLnBrk="1" hangingPunct="1">
              <a:defRPr/>
            </a:pP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effectLst/>
              </a:rPr>
              <a:t>Rezidua pesticidů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cs-CZ" dirty="0" smtClean="0">
                <a:effectLst/>
              </a:rPr>
              <a:t>rigorózní testování všech pesticidů </a:t>
            </a:r>
            <a:r>
              <a:rPr lang="en-US" dirty="0" smtClean="0">
                <a:effectLst/>
              </a:rPr>
              <a:t>=&gt;</a:t>
            </a:r>
            <a:r>
              <a:rPr lang="cs-CZ" dirty="0" smtClean="0">
                <a:effectLst/>
              </a:rPr>
              <a:t> nepředstavují významné riziko pro lidské zdraví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cs-CZ" dirty="0" smtClean="0">
                <a:effectLst/>
              </a:rPr>
              <a:t>jejich rezidua pravidelně monitorována: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dirty="0" smtClean="0">
                <a:effectLst/>
              </a:rPr>
              <a:t>70 % veškeré produkce bez reziduí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dirty="0" smtClean="0">
                <a:effectLst/>
              </a:rPr>
              <a:t>30 % produkce: rezidua </a:t>
            </a:r>
            <a:r>
              <a:rPr lang="en-US" dirty="0" smtClean="0">
                <a:effectLst/>
              </a:rPr>
              <a:t>&lt; MLR</a:t>
            </a:r>
            <a:endParaRPr lang="cs-CZ" dirty="0" smtClean="0">
              <a:effectLst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cs-CZ" dirty="0" smtClean="0">
                <a:effectLst/>
              </a:rPr>
              <a:t>ve čtvrtině vzorků bio ovoce a bio zeleniny nalézána rezidua pesticidů </a:t>
            </a:r>
            <a:r>
              <a:rPr lang="en-US" dirty="0" smtClean="0">
                <a:effectLst/>
              </a:rPr>
              <a:t>&lt;=</a:t>
            </a:r>
            <a:r>
              <a:rPr lang="cs-CZ" dirty="0" smtClean="0">
                <a:effectLst/>
              </a:rPr>
              <a:t> kontaminace „pozadí“ + „drift“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effectLst/>
              </a:rPr>
              <a:t>Rezidua PCB, dioxinů, biologicky aktivních látek</a:t>
            </a:r>
          </a:p>
        </p:txBody>
      </p:sp>
      <p:sp>
        <p:nvSpPr>
          <p:cNvPr id="46083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641475"/>
            <a:ext cx="7772400" cy="4811861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b="1" dirty="0" smtClean="0">
                <a:solidFill>
                  <a:schemeClr val="tx2"/>
                </a:solidFill>
                <a:effectLst/>
              </a:rPr>
              <a:t>PCB</a:t>
            </a:r>
            <a:r>
              <a:rPr lang="cs-CZ" dirty="0" smtClean="0">
                <a:effectLst/>
              </a:rPr>
              <a:t>: perzistence v prostředí </a:t>
            </a:r>
            <a:r>
              <a:rPr lang="en-US" dirty="0" smtClean="0">
                <a:effectLst/>
              </a:rPr>
              <a:t>=&gt; </a:t>
            </a:r>
            <a:r>
              <a:rPr lang="cs-CZ" dirty="0" smtClean="0">
                <a:effectLst/>
              </a:rPr>
              <a:t>divoce žijící zvířata (bio) </a:t>
            </a:r>
            <a:r>
              <a:rPr lang="en-US" dirty="0" smtClean="0">
                <a:effectLst/>
              </a:rPr>
              <a:t>&gt;&gt; </a:t>
            </a:r>
            <a:r>
              <a:rPr lang="cs-CZ" dirty="0" smtClean="0">
                <a:effectLst/>
              </a:rPr>
              <a:t>hospodářská zvířata z konvenční produkce</a:t>
            </a:r>
            <a:endParaRPr lang="en-US" dirty="0" smtClean="0">
              <a:effectLst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chemeClr val="tx2"/>
                </a:solidFill>
                <a:effectLst/>
              </a:rPr>
              <a:t>Dioxin</a:t>
            </a:r>
            <a:r>
              <a:rPr lang="cs-CZ" b="1" dirty="0" smtClean="0">
                <a:solidFill>
                  <a:schemeClr val="tx2"/>
                </a:solidFill>
                <a:effectLst/>
              </a:rPr>
              <a:t>y</a:t>
            </a:r>
            <a:r>
              <a:rPr lang="cs-CZ" dirty="0" smtClean="0">
                <a:effectLst/>
              </a:rPr>
              <a:t>: depozice ze vzduchu, vody </a:t>
            </a:r>
            <a:r>
              <a:rPr lang="en-US" dirty="0" smtClean="0">
                <a:effectLst/>
              </a:rPr>
              <a:t>=&gt;</a:t>
            </a:r>
            <a:r>
              <a:rPr lang="cs-CZ" dirty="0" smtClean="0">
                <a:effectLst/>
              </a:rPr>
              <a:t> stejná u ekologické i konvenční farmy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b="1" dirty="0" smtClean="0">
                <a:solidFill>
                  <a:schemeClr val="tx2"/>
                </a:solidFill>
                <a:effectLst/>
              </a:rPr>
              <a:t>Biologicky aktivní látky</a:t>
            </a:r>
            <a:r>
              <a:rPr lang="cs-CZ" dirty="0" smtClean="0">
                <a:effectLst/>
              </a:rPr>
              <a:t>: co zakazuje zákon o ekologickém zemědělství, zakazuje obdobně veterinární zákon pro konvenčně vyráběné produkty</a:t>
            </a:r>
          </a:p>
          <a:p>
            <a:pPr eaLnBrk="1" hangingPunct="1"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68325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 smtClean="0">
                <a:effectLst/>
              </a:rPr>
              <a:t>Přídatné látky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08720"/>
            <a:ext cx="7772400" cy="5832648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cs-CZ" dirty="0" smtClean="0">
                <a:effectLst/>
              </a:rPr>
              <a:t>Definice biopotraviny </a:t>
            </a:r>
            <a:r>
              <a:rPr lang="cs-CZ" dirty="0" smtClean="0">
                <a:effectLst/>
                <a:sym typeface="Wingdings" pitchFamily="2" charset="2"/>
              </a:rPr>
              <a:t> předpoklad nižšího obsahu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cs-CZ" dirty="0" smtClean="0">
                <a:effectLst/>
                <a:sym typeface="Wingdings" pitchFamily="2" charset="2"/>
              </a:rPr>
              <a:t>Otázka: zvyšuje konzumace potravin s aditivními látkami měřitelně zdravotní riziko pro konzumenta?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cs-CZ" dirty="0" smtClean="0">
                <a:effectLst/>
                <a:sym typeface="Wingdings" pitchFamily="2" charset="2"/>
              </a:rPr>
              <a:t>Odpověď: je to vysoce nepravděpodobné: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arenR"/>
              <a:defRPr/>
            </a:pPr>
            <a:r>
              <a:rPr lang="cs-CZ" dirty="0" smtClean="0">
                <a:effectLst/>
                <a:sym typeface="Wingdings" pitchFamily="2" charset="2"/>
              </a:rPr>
              <a:t>Legislativní omezení obsahu: NPM </a:t>
            </a:r>
            <a:r>
              <a:rPr lang="cs-CZ" dirty="0" smtClean="0">
                <a:effectLst/>
                <a:cs typeface="Times New Roman" pitchFamily="18" charset="0"/>
                <a:sym typeface="Wingdings" pitchFamily="2" charset="2"/>
              </a:rPr>
              <a:t>←</a:t>
            </a:r>
            <a:r>
              <a:rPr lang="cs-CZ" dirty="0" smtClean="0">
                <a:effectLst/>
                <a:sym typeface="Wingdings" pitchFamily="2" charset="2"/>
              </a:rPr>
              <a:t> ADI </a:t>
            </a:r>
            <a:r>
              <a:rPr lang="cs-CZ" dirty="0" smtClean="0">
                <a:effectLst/>
                <a:cs typeface="Times New Roman" pitchFamily="18" charset="0"/>
                <a:sym typeface="Wingdings" pitchFamily="2" charset="2"/>
              </a:rPr>
              <a:t>←</a:t>
            </a:r>
            <a:r>
              <a:rPr lang="cs-CZ" dirty="0" smtClean="0">
                <a:effectLst/>
                <a:sym typeface="Wingdings" pitchFamily="2" charset="2"/>
              </a:rPr>
              <a:t> NOAEL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arenR"/>
              <a:defRPr/>
            </a:pPr>
            <a:r>
              <a:rPr lang="cs-CZ" dirty="0" smtClean="0">
                <a:effectLst/>
                <a:sym typeface="Wingdings" pitchFamily="2" charset="2"/>
              </a:rPr>
              <a:t>Podíl chemických látek z potravin v </a:t>
            </a:r>
            <a:r>
              <a:rPr lang="cs-CZ" b="1" u="sng" dirty="0" smtClean="0">
                <a:effectLst/>
                <a:sym typeface="Wingdings" pitchFamily="2" charset="2"/>
              </a:rPr>
              <a:t>celkové</a:t>
            </a:r>
            <a:r>
              <a:rPr lang="cs-CZ" dirty="0" smtClean="0">
                <a:effectLst/>
                <a:sym typeface="Wingdings" pitchFamily="2" charset="2"/>
              </a:rPr>
              <a:t> „zátěži“ chemickými látkami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8107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effectLst/>
              </a:rPr>
              <a:t>Body prezentace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08050"/>
            <a:ext cx="7772400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cs-CZ" dirty="0" smtClean="0">
                <a:effectLst/>
              </a:rPr>
              <a:t>Definice biopotraviny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cs-CZ" dirty="0" smtClean="0">
                <a:effectLst/>
              </a:rPr>
              <a:t>Jakost (bio)potraviny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cs-CZ" dirty="0" smtClean="0">
                <a:effectLst/>
              </a:rPr>
              <a:t>Srovnání vybraných </a:t>
            </a:r>
            <a:r>
              <a:rPr lang="cs-CZ" b="1" dirty="0" smtClean="0">
                <a:effectLst/>
              </a:rPr>
              <a:t>jakostních</a:t>
            </a:r>
            <a:r>
              <a:rPr lang="cs-CZ" dirty="0" smtClean="0">
                <a:effectLst/>
              </a:rPr>
              <a:t> ukazatelů u biopotravin a konvenčně vyráběných potravin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b="1" dirty="0" smtClean="0">
                <a:solidFill>
                  <a:schemeClr val="tx2"/>
                </a:solidFill>
                <a:effectLst/>
              </a:rPr>
              <a:t>Nutriční hodnota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b="1" dirty="0" smtClean="0">
                <a:solidFill>
                  <a:schemeClr val="tx2"/>
                </a:solidFill>
                <a:effectLst/>
              </a:rPr>
              <a:t>Zdravotní nezávadnost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cs-CZ" dirty="0" smtClean="0">
                <a:effectLst/>
              </a:rPr>
              <a:t>Shrnutí: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cs-CZ" dirty="0" smtClean="0">
                <a:effectLst/>
              </a:rPr>
              <a:t>mají biopotraviny vyšší jakost?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cs-CZ" dirty="0" smtClean="0">
                <a:effectLst/>
              </a:rPr>
              <a:t>je nutné jimi nahrazovat ve školním stravování potraviny konvenční?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93763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smtClean="0"/>
              <a:t>Vstupy „cizorodých“ chemických látek do organizmu člověka z prostředí domácnosti</a:t>
            </a:r>
          </a:p>
        </p:txBody>
      </p:sp>
      <p:pic>
        <p:nvPicPr>
          <p:cNvPr id="23555" name="Picture 3" descr="D:\Data\SYMPOSIA\výživa a potraviny 2007\bio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839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96143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dirty="0" smtClean="0">
                <a:effectLst/>
              </a:rPr>
              <a:t>GMO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12776"/>
            <a:ext cx="5974432" cy="544522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cs-CZ" sz="2800" dirty="0" smtClean="0">
                <a:effectLst/>
              </a:rPr>
              <a:t>Ekologické zemědělství: zákaz použití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sz="2800" dirty="0" smtClean="0">
                <a:effectLst/>
              </a:rPr>
              <a:t>GMO v potravině: DNA z GMO je z nutričního i toxikologického hlediska naprosto ekvivalentní každé jiné DNA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cs-CZ" sz="2800" dirty="0" smtClean="0">
                <a:effectLst/>
              </a:rPr>
              <a:t>Konzumace NA (bez ohledu na původ potraviny): gramy/den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cs-CZ" sz="2800" dirty="0" smtClean="0">
                <a:effectLst/>
              </a:rPr>
              <a:t>Uratická artritida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cs-CZ" sz="2800" dirty="0" smtClean="0">
                <a:effectLst/>
              </a:rPr>
              <a:t>Alergenní, jiné imunologické vlastnosti: rigorózní testování</a:t>
            </a:r>
          </a:p>
        </p:txBody>
      </p:sp>
      <p:pic>
        <p:nvPicPr>
          <p:cNvPr id="4" name="Picture 4" descr="https://upload.wikimedia.org/wikipedia/commons/8/81/ADN_anim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268760"/>
            <a:ext cx="2357422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68152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effectLst/>
              </a:rPr>
              <a:t>Biologická alimentární nebezpečí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24745"/>
            <a:ext cx="7772400" cy="3168351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tx2"/>
                </a:solidFill>
                <a:effectLst/>
              </a:rPr>
              <a:t>Patogenní bakterie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cs-CZ" dirty="0" smtClean="0">
                <a:effectLst/>
              </a:rPr>
              <a:t>přenos na hospodářská zvířata: hmyz, ptáci, voda </a:t>
            </a:r>
            <a:r>
              <a:rPr lang="en-US" dirty="0" smtClean="0">
                <a:effectLst/>
              </a:rPr>
              <a:t>=&gt;</a:t>
            </a:r>
            <a:r>
              <a:rPr lang="cs-CZ" dirty="0" smtClean="0">
                <a:effectLst/>
              </a:rPr>
              <a:t> stejná pravděpodobnost u ekologických i konvenčních chovů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cs-CZ" dirty="0" smtClean="0">
                <a:effectLst/>
              </a:rPr>
              <a:t>bio-potraviny méně „chráněny“ vůči množení mikroorganizmů</a:t>
            </a:r>
          </a:p>
        </p:txBody>
      </p:sp>
      <p:pic>
        <p:nvPicPr>
          <p:cNvPr id="25605" name="Picture 5" descr="http://upload.wikimedia.org/wikipedia/commons/thumb/b/b4/SalmonellaNIAID.jpg/330px-SalmonellaNI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09120"/>
            <a:ext cx="2095500" cy="1752600"/>
          </a:xfrm>
          <a:prstGeom prst="rect">
            <a:avLst/>
          </a:prstGeom>
          <a:noFill/>
        </p:spPr>
      </p:pic>
      <p:pic>
        <p:nvPicPr>
          <p:cNvPr id="25607" name="Picture 7" descr="http://upload.wikimedia.org/wikipedia/commons/thumb/7/7b/MRSA7820.jpg/375px-MRSA78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509120"/>
            <a:ext cx="2448272" cy="1800200"/>
          </a:xfrm>
          <a:prstGeom prst="rect">
            <a:avLst/>
          </a:prstGeom>
          <a:noFill/>
        </p:spPr>
      </p:pic>
      <p:pic>
        <p:nvPicPr>
          <p:cNvPr id="25609" name="Picture 9" descr="http://upload.wikimedia.org/wikipedia/commons/thumb/d/df/ARS_Campylobacter_jejuni.jpg/300px-ARS_Campylobacter_jeju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933056"/>
            <a:ext cx="190500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012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effectLst/>
              </a:rPr>
              <a:t>Alergie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80728"/>
            <a:ext cx="7772400" cy="3168351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/>
              </a:rPr>
              <a:t>Riziko ekzému</a:t>
            </a:r>
            <a:r>
              <a:rPr lang="cs-CZ" dirty="0" smtClean="0">
                <a:effectLst/>
              </a:rPr>
              <a:t>: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cs-CZ" dirty="0" smtClean="0">
                <a:effectLst/>
              </a:rPr>
              <a:t>Konzumace bio </a:t>
            </a:r>
            <a:r>
              <a:rPr lang="cs-CZ" dirty="0" smtClean="0">
                <a:solidFill>
                  <a:schemeClr val="tx2"/>
                </a:solidFill>
                <a:effectLst/>
              </a:rPr>
              <a:t>mléčných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cs-CZ" dirty="0" smtClean="0">
                <a:effectLst/>
              </a:rPr>
              <a:t>produktů </a:t>
            </a:r>
            <a:r>
              <a:rPr lang="cs-CZ" dirty="0" smtClean="0">
                <a:effectLst/>
                <a:sym typeface="Wingdings" pitchFamily="2" charset="2"/>
              </a:rPr>
              <a:t> nižší riziko u </a:t>
            </a:r>
            <a:r>
              <a:rPr lang="cs-CZ" u="sng" dirty="0" smtClean="0">
                <a:effectLst/>
                <a:sym typeface="Wingdings" pitchFamily="2" charset="2"/>
              </a:rPr>
              <a:t>dvouletých</a:t>
            </a:r>
            <a:r>
              <a:rPr lang="cs-CZ" dirty="0" smtClean="0">
                <a:effectLst/>
                <a:sym typeface="Wingdings" pitchFamily="2" charset="2"/>
              </a:rPr>
              <a:t> dětí X u </a:t>
            </a:r>
            <a:r>
              <a:rPr lang="cs-CZ" u="sng" dirty="0" smtClean="0">
                <a:effectLst/>
                <a:sym typeface="Wingdings" pitchFamily="2" charset="2"/>
              </a:rPr>
              <a:t>školních</a:t>
            </a:r>
            <a:r>
              <a:rPr lang="cs-CZ" dirty="0" smtClean="0">
                <a:effectLst/>
                <a:sym typeface="Wingdings" pitchFamily="2" charset="2"/>
              </a:rPr>
              <a:t> dětí již bez rozdílu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cs-CZ" dirty="0" smtClean="0">
                <a:solidFill>
                  <a:schemeClr val="tx2"/>
                </a:solidFill>
                <a:effectLst/>
                <a:sym typeface="Wingdings" pitchFamily="2" charset="2"/>
              </a:rPr>
              <a:t>Maso, vejce, ovoce, zelenina </a:t>
            </a:r>
            <a:r>
              <a:rPr lang="cs-CZ" dirty="0" smtClean="0">
                <a:effectLst/>
                <a:sym typeface="Wingdings" pitchFamily="2" charset="2"/>
              </a:rPr>
              <a:t> žádný rozdíl mezi bio a konvenčními produkty</a:t>
            </a:r>
          </a:p>
        </p:txBody>
      </p:sp>
      <p:pic>
        <p:nvPicPr>
          <p:cNvPr id="26629" name="Picture 5" descr="Human hand with dermat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37112"/>
            <a:ext cx="2880320" cy="2088232"/>
          </a:xfrm>
          <a:prstGeom prst="rect">
            <a:avLst/>
          </a:prstGeom>
          <a:noFill/>
        </p:spPr>
      </p:pic>
      <p:pic>
        <p:nvPicPr>
          <p:cNvPr id="26631" name="Picture 7" descr="File:Eczema-ar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293096"/>
            <a:ext cx="2808312" cy="2051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24136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effectLst/>
              </a:rPr>
              <a:t>Závěry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96752"/>
            <a:ext cx="7772400" cy="532787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cs-CZ" b="1" dirty="0" smtClean="0">
                <a:solidFill>
                  <a:schemeClr val="tx2"/>
                </a:solidFill>
                <a:effectLst/>
                <a:sym typeface="Wingdings" pitchFamily="2" charset="2"/>
              </a:rPr>
              <a:t>Biopotraviny vs. konvenční potraviny</a:t>
            </a:r>
            <a:r>
              <a:rPr lang="cs-CZ" dirty="0" smtClean="0">
                <a:effectLst/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dirty="0" smtClean="0">
                <a:effectLst/>
                <a:sym typeface="Wingdings" pitchFamily="2" charset="2"/>
              </a:rPr>
              <a:t>Volba v rámci celkového životního stylu</a:t>
            </a:r>
            <a:endParaRPr lang="cs-CZ" b="1" dirty="0" smtClean="0">
              <a:solidFill>
                <a:srgbClr val="FF0000"/>
              </a:solidFill>
              <a:effectLst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dirty="0" smtClean="0">
                <a:effectLst/>
                <a:sym typeface="Wingdings" pitchFamily="2" charset="2"/>
              </a:rPr>
              <a:t>Rozdíly v parametrech nutriční hodnoty a zdravotní nezávadnosti: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cs-CZ" dirty="0" smtClean="0">
                <a:effectLst/>
                <a:sym typeface="Wingdings" pitchFamily="2" charset="2"/>
              </a:rPr>
              <a:t> sice existují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cs-CZ" dirty="0" smtClean="0">
                <a:effectLst/>
                <a:sym typeface="Wingdings" pitchFamily="2" charset="2"/>
              </a:rPr>
              <a:t>ale v obou směrech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cs-CZ" dirty="0" smtClean="0">
                <a:effectLst/>
                <a:sym typeface="Wingdings" pitchFamily="2" charset="2"/>
              </a:rPr>
              <a:t>v absolutních číslech jsou velmi malé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cs-CZ" dirty="0" smtClean="0">
                <a:effectLst/>
                <a:sym typeface="Wingdings" pitchFamily="2" charset="2"/>
              </a:rPr>
              <a:t>jejich dopad na zdravotní stav konzumentů, včetně školních dětí, bude tedy prakticky neměřitelný</a:t>
            </a:r>
            <a:endParaRPr lang="cs-CZ" b="1" dirty="0" smtClean="0">
              <a:solidFill>
                <a:srgbClr val="FF0000"/>
              </a:solidFill>
              <a:effectLst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28601"/>
            <a:ext cx="7772400" cy="68012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effectLst/>
              </a:rPr>
              <a:t>Závěry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980728"/>
            <a:ext cx="7772400" cy="554461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dirty="0" smtClean="0">
                <a:effectLst/>
                <a:sym typeface="Wingdings" pitchFamily="2" charset="2"/>
              </a:rPr>
              <a:t>Tvrzení o </a:t>
            </a:r>
            <a:r>
              <a:rPr lang="cs-CZ" i="1" dirty="0" smtClean="0">
                <a:effectLst/>
                <a:sym typeface="Wingdings" pitchFamily="2" charset="2"/>
              </a:rPr>
              <a:t>a priori</a:t>
            </a:r>
            <a:r>
              <a:rPr lang="cs-CZ" dirty="0" smtClean="0">
                <a:effectLst/>
                <a:sym typeface="Wingdings" pitchFamily="2" charset="2"/>
              </a:rPr>
              <a:t> nižší jakosti a zdravotní závadnosti konvenčně vyráběných potravin nejsou ve většině případů založena na vědecky podložených důkazech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dirty="0" smtClean="0">
                <a:effectLst/>
                <a:sym typeface="Wingdings" pitchFamily="2" charset="2"/>
              </a:rPr>
              <a:t>Při stávajících vyšších cenách biopotravin je zbytečné jimi nahrazovat kvalitní konvenční potraviny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cs-CZ" b="1" dirty="0" smtClean="0">
                <a:solidFill>
                  <a:schemeClr val="tx2"/>
                </a:solidFill>
                <a:effectLst/>
                <a:sym typeface="Wingdings" pitchFamily="2" charset="2"/>
              </a:rPr>
              <a:t>Snížení rizika chronických degenerativních  onemocnění</a:t>
            </a:r>
            <a:r>
              <a:rPr lang="cs-CZ" dirty="0" smtClean="0">
                <a:effectLst/>
                <a:sym typeface="Wingdings" pitchFamily="2" charset="2"/>
              </a:rPr>
              <a:t>: zvýšení konzumace ovoce, zeleniny bez ohledu na jejich bio nebo konvenční původ</a:t>
            </a:r>
          </a:p>
          <a:p>
            <a:pPr eaLnBrk="1" hangingPunct="1"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5087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dirty="0" smtClean="0">
                <a:effectLst/>
              </a:rPr>
              <a:t>Ekologické zemědělství a biopotraviny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270576" cy="5257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sz="2800" dirty="0" smtClean="0">
                <a:effectLst/>
              </a:rPr>
              <a:t>Ekologické zemědělství poskytuje </a:t>
            </a:r>
            <a:r>
              <a:rPr lang="cs-CZ" sz="2800" b="1" dirty="0" smtClean="0">
                <a:solidFill>
                  <a:schemeClr val="tx2"/>
                </a:solidFill>
                <a:effectLst/>
              </a:rPr>
              <a:t>BIOPRODUKTY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sz="2800" dirty="0" smtClean="0">
                <a:effectLst/>
              </a:rPr>
              <a:t>Bioprodukt: surovina rostlinného, 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cs-CZ" sz="2800" dirty="0" smtClean="0">
                <a:effectLst/>
              </a:rPr>
              <a:t>                         živočišného původu:</a:t>
            </a:r>
          </a:p>
          <a:p>
            <a:pPr eaLnBrk="1" hangingPunct="1">
              <a:buClr>
                <a:schemeClr val="tx1"/>
              </a:buClr>
              <a:buFontTx/>
              <a:buChar char="•"/>
              <a:defRPr/>
            </a:pPr>
            <a:r>
              <a:rPr lang="cs-CZ" sz="2800" dirty="0" smtClean="0">
                <a:effectLst/>
              </a:rPr>
              <a:t>získaná v ekologickém zemědělství</a:t>
            </a:r>
          </a:p>
          <a:p>
            <a:pPr eaLnBrk="1" hangingPunct="1">
              <a:buClr>
                <a:schemeClr val="tx1"/>
              </a:buClr>
              <a:buFontTx/>
              <a:buChar char="•"/>
              <a:defRPr/>
            </a:pPr>
            <a:r>
              <a:rPr lang="cs-CZ" sz="2800" dirty="0" smtClean="0">
                <a:effectLst/>
              </a:rPr>
              <a:t>na základě </a:t>
            </a:r>
            <a:r>
              <a:rPr lang="cs-CZ" sz="2800" b="1" dirty="0" smtClean="0">
                <a:solidFill>
                  <a:schemeClr val="tx2"/>
                </a:solidFill>
                <a:effectLst/>
              </a:rPr>
              <a:t>OSVĚDČENÍ</a:t>
            </a:r>
            <a:r>
              <a:rPr lang="cs-CZ" sz="2800" dirty="0" smtClean="0">
                <a:effectLst/>
              </a:rPr>
              <a:t> určena k výrobě biopotravin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</a:rPr>
              <a:t>BIOPOTRAVINY</a:t>
            </a:r>
            <a:r>
              <a:rPr lang="cs-CZ" sz="2800" dirty="0" smtClean="0">
                <a:effectLst/>
              </a:rPr>
              <a:t> nejsou vyráběny pouze z bioproduktů: povolené aditivní látky, pomocné látky, suroviny zemědělského původu</a:t>
            </a:r>
          </a:p>
          <a:p>
            <a:pPr eaLnBrk="1" hangingPunct="1">
              <a:defRPr/>
            </a:pPr>
            <a:endParaRPr lang="cs-CZ" sz="2800" dirty="0" smtClean="0"/>
          </a:p>
        </p:txBody>
      </p:sp>
      <p:pic>
        <p:nvPicPr>
          <p:cNvPr id="4" name="Picture 5" descr="File:Pepperseggpla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124744"/>
            <a:ext cx="2664296" cy="2526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effectLst/>
              </a:rPr>
              <a:t>Co zákon o ekologickém zemědělství zakazuje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cs-CZ" b="1" dirty="0" smtClean="0">
                <a:solidFill>
                  <a:schemeClr val="tx2"/>
                </a:solidFill>
                <a:effectLst/>
              </a:rPr>
              <a:t>Bioprodukty</a:t>
            </a:r>
            <a:r>
              <a:rPr lang="cs-CZ" dirty="0" smtClean="0">
                <a:effectLst/>
              </a:rPr>
              <a:t>: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dirty="0" smtClean="0">
                <a:effectLst/>
              </a:rPr>
              <a:t>umělá hnojiva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dirty="0" smtClean="0">
                <a:effectLst/>
              </a:rPr>
              <a:t>pesticidy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dirty="0" smtClean="0">
                <a:effectLst/>
              </a:rPr>
              <a:t>genové manipulace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Biopotraviny</a:t>
            </a:r>
            <a:r>
              <a:rPr lang="cs-CZ" dirty="0" smtClean="0">
                <a:effectLst/>
              </a:rPr>
              <a:t>: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dirty="0" smtClean="0">
                <a:effectLst/>
              </a:rPr>
              <a:t>umělá barviva, </a:t>
            </a:r>
            <a:r>
              <a:rPr lang="cs-CZ" dirty="0" err="1" smtClean="0">
                <a:effectLst/>
              </a:rPr>
              <a:t>konzervanty</a:t>
            </a:r>
            <a:endParaRPr lang="cs-CZ" dirty="0" smtClean="0">
              <a:effectLst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dirty="0" smtClean="0">
                <a:effectLst/>
              </a:rPr>
              <a:t>zpracování chemickými, fyzikálními postupy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24136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effectLst/>
              </a:rPr>
              <a:t>Biopotravina 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052737"/>
            <a:ext cx="7772400" cy="338437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cs-CZ" dirty="0" smtClean="0">
                <a:effectLst/>
              </a:rPr>
              <a:t>Potravina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dirty="0" smtClean="0">
                <a:effectLst/>
              </a:rPr>
              <a:t>vyrobená za podmínek uvedených v zákoně o ekologickém zemědělství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dirty="0" smtClean="0">
                <a:effectLst/>
              </a:rPr>
              <a:t>splňující požadavky na jakost a zdravotní nezávadnost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dirty="0" smtClean="0">
                <a:effectLst/>
              </a:rPr>
              <a:t>bylo na ni vydáno osvědčení o biopotravině</a:t>
            </a:r>
          </a:p>
        </p:txBody>
      </p:sp>
      <p:pic>
        <p:nvPicPr>
          <p:cNvPr id="4" name="Picture 5" descr="http://t2.gstatic.com/images?q=tbn:ANd9GcT0O6nrZKzyhTtRXV_3sd2gtGL47ODLHeHm1GuJbDhAhlRuJah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509120"/>
            <a:ext cx="2662531" cy="2088232"/>
          </a:xfrm>
          <a:prstGeom prst="rect">
            <a:avLst/>
          </a:prstGeom>
          <a:noFill/>
        </p:spPr>
      </p:pic>
      <p:pic>
        <p:nvPicPr>
          <p:cNvPr id="5" name="Picture 9" descr="http://t3.gstatic.com/images?q=tbn:ANd9GcQozc_o39KJyC6ke4M6dzo1XM4aExUuFV8IgxxdgmbO1yOgvAcjn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581128"/>
            <a:ext cx="2257425" cy="21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 smtClean="0">
                <a:effectLst/>
              </a:rPr>
              <a:t>Zákon o ekologickém zemědělství </a:t>
            </a:r>
            <a:br>
              <a:rPr lang="cs-CZ" sz="3600" dirty="0" smtClean="0">
                <a:effectLst/>
              </a:rPr>
            </a:br>
            <a:r>
              <a:rPr lang="cs-CZ" sz="3600" dirty="0" smtClean="0">
                <a:effectLst/>
              </a:rPr>
              <a:t>a zákon o potravinách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cs-CZ" sz="2800" dirty="0" smtClean="0">
                <a:effectLst/>
              </a:rPr>
              <a:t>Požadavky na zdravotní nezávadnost a jakost biopotravin: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 dirty="0" smtClean="0">
                <a:effectLst/>
              </a:rPr>
              <a:t>        </a:t>
            </a:r>
            <a:r>
              <a:rPr lang="en-US" sz="2800" dirty="0" smtClean="0">
                <a:effectLst/>
              </a:rPr>
              <a:t>&lt;= </a:t>
            </a:r>
            <a:r>
              <a:rPr lang="cs-CZ" sz="2800" dirty="0" smtClean="0">
                <a:effectLst/>
              </a:rPr>
              <a:t>Zákon o ekologickém zemědělství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 dirty="0" smtClean="0">
                <a:effectLst/>
              </a:rPr>
              <a:t>        </a:t>
            </a:r>
            <a:r>
              <a:rPr lang="en-US" sz="2800" dirty="0" smtClean="0">
                <a:effectLst/>
              </a:rPr>
              <a:t>&lt;= </a:t>
            </a:r>
            <a:r>
              <a:rPr lang="cs-CZ" sz="2800" dirty="0" smtClean="0">
                <a:effectLst/>
              </a:rPr>
              <a:t>Zákon o potravinách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</a:rPr>
              <a:t>VŠECHNY</a:t>
            </a:r>
            <a:r>
              <a:rPr lang="cs-CZ" sz="2800" dirty="0" smtClean="0">
                <a:effectLst/>
              </a:rPr>
              <a:t> potraviny musí splňovat požadavky zákona o potravinách, veterinárního zákona, </a:t>
            </a:r>
            <a:r>
              <a:rPr lang="cs-CZ" sz="2800" dirty="0" err="1" smtClean="0">
                <a:effectLst/>
              </a:rPr>
              <a:t>zákona</a:t>
            </a:r>
            <a:r>
              <a:rPr lang="cs-CZ" sz="2800" dirty="0" smtClean="0">
                <a:effectLst/>
              </a:rPr>
              <a:t> o SZPI, vč. prováděcích předpisů </a:t>
            </a:r>
            <a:r>
              <a:rPr lang="cs-CZ" sz="2800" dirty="0" smtClean="0">
                <a:effectLst/>
                <a:sym typeface="Wingdings" pitchFamily="2" charset="2"/>
              </a:rPr>
              <a:t></a:t>
            </a:r>
            <a:endParaRPr lang="en-US" sz="2800" dirty="0" smtClean="0">
              <a:effectLst/>
              <a:sym typeface="Wingdings" pitchFamily="2" charset="2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sz="2800" dirty="0" smtClean="0">
                <a:effectLst/>
              </a:rPr>
              <a:t>mají biopotraviny </a:t>
            </a:r>
            <a:r>
              <a:rPr lang="cs-CZ" sz="2800" i="1" dirty="0" smtClean="0">
                <a:effectLst/>
              </a:rPr>
              <a:t>a priori</a:t>
            </a:r>
            <a:r>
              <a:rPr lang="cs-CZ" sz="2800" dirty="0" smtClean="0">
                <a:effectLst/>
              </a:rPr>
              <a:t> vyšší jakost, splňují lépe požadavky na zdravotní nezávadnost</a:t>
            </a:r>
            <a:r>
              <a:rPr lang="cs-CZ" sz="2800" b="1" dirty="0" smtClean="0">
                <a:solidFill>
                  <a:schemeClr val="tx2"/>
                </a:solidFill>
                <a:effectLst/>
              </a:rPr>
              <a:t>???</a:t>
            </a:r>
          </a:p>
          <a:p>
            <a:pPr eaLnBrk="1" hangingPunct="1">
              <a:defRPr/>
            </a:pP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128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effectLst/>
              </a:rPr>
              <a:t>Nutriční hodnota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53340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cs-CZ" dirty="0" smtClean="0">
                <a:effectLst/>
              </a:rPr>
              <a:t>Obsah základních živin (bílkoviny, lipidy, sacharidy), vitaminy, minerální látky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cs-CZ" dirty="0" smtClean="0">
                <a:effectLst/>
              </a:rPr>
              <a:t>Srovnání biopotravin a konvenčně vyráběných potravin: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cs-CZ" dirty="0" smtClean="0">
                <a:effectLst/>
              </a:rPr>
              <a:t>Obtížné provedení kontrolované studie </a:t>
            </a:r>
            <a:r>
              <a:rPr lang="en-US" dirty="0" smtClean="0">
                <a:effectLst/>
              </a:rPr>
              <a:t>=&gt;</a:t>
            </a:r>
            <a:endParaRPr lang="cs-CZ" dirty="0" smtClean="0">
              <a:effectLst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dirty="0" smtClean="0">
                <a:effectLst/>
              </a:rPr>
              <a:t>velmi málo studií přímého srovnání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dirty="0" smtClean="0">
                <a:effectLst/>
              </a:rPr>
              <a:t>výsledky studií jsou často kontroverzní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dirty="0" smtClean="0">
                <a:effectLst/>
              </a:rPr>
              <a:t>větší vliv klimatu, odrůdy, fáze zralosti, roku odběru, lokality, stupně čerstvosti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effectLst/>
              </a:rPr>
              <a:t>Nutriční hodnota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72400" cy="553055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</a:rPr>
              <a:t>Obiloviny, zelenina</a:t>
            </a:r>
            <a:r>
              <a:rPr lang="cs-CZ" sz="2800" dirty="0" smtClean="0">
                <a:effectLst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cs-CZ" sz="2800" dirty="0" smtClean="0">
                <a:effectLst/>
              </a:rPr>
              <a:t>minerální látky, stopové prvky, vitaminy skupiny B, vitamin A, beta-karoten: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dirty="0" smtClean="0">
                <a:effectLst/>
              </a:rPr>
              <a:t>           ROZDÍLY NEZJIŠTĚNY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cs-CZ" sz="2800" dirty="0" smtClean="0">
                <a:effectLst/>
              </a:rPr>
              <a:t>vitamin C: trend k vyšším obsahům u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dirty="0" smtClean="0">
                <a:effectLst/>
              </a:rPr>
              <a:t>     bio brambor a listové zeleniny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</a:rPr>
              <a:t>Mléko</a:t>
            </a:r>
            <a:r>
              <a:rPr lang="cs-CZ" sz="2800" dirty="0" smtClean="0">
                <a:effectLst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cs-CZ" sz="2800" dirty="0" smtClean="0">
                <a:effectLst/>
              </a:rPr>
              <a:t>Vyšší obsah </a:t>
            </a:r>
            <a:r>
              <a:rPr lang="cs-CZ" sz="2800" dirty="0" smtClean="0">
                <a:effectLst/>
                <a:cs typeface="Times New Roman" pitchFamily="18" charset="0"/>
              </a:rPr>
              <a:t>α</a:t>
            </a:r>
            <a:r>
              <a:rPr lang="cs-CZ" sz="2800" dirty="0" smtClean="0">
                <a:effectLst/>
              </a:rPr>
              <a:t>-</a:t>
            </a:r>
            <a:r>
              <a:rPr lang="cs-CZ" sz="2800" dirty="0" err="1" smtClean="0">
                <a:effectLst/>
              </a:rPr>
              <a:t>linolénové</a:t>
            </a:r>
            <a:r>
              <a:rPr lang="cs-CZ" sz="2800" dirty="0" smtClean="0">
                <a:effectLst/>
              </a:rPr>
              <a:t> kyseliny, CLA, nižší poměr n-6/n-3 PUFA u bio mléka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cs-CZ" sz="2800" dirty="0" smtClean="0">
                <a:effectLst/>
              </a:rPr>
              <a:t>Není dáno bio-původem, ale dietou s vyšším podílem objemné píce na úkor koncentrovaných krmiv</a:t>
            </a:r>
            <a:endParaRPr lang="en-US" sz="2800" dirty="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800" dirty="0" smtClean="0"/>
          </a:p>
        </p:txBody>
      </p:sp>
      <p:pic>
        <p:nvPicPr>
          <p:cNvPr id="4" name="Picture 1030" descr="https://upload.wikimedia.org/wikipedia/commons/thumb/9/98/Groene_aardappels_%27Dor%C3%A9%27_%28Solanum_tuberosum_%27Dor%C3%A9%27%29.jpg/220px-Groene_aardappels_%27Dor%C3%A9%27_%28Solanum_tuberosum_%27Dor%C3%A9%27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204864"/>
            <a:ext cx="2304256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28600"/>
            <a:ext cx="4104456" cy="824136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effectLst/>
              </a:rPr>
              <a:t>Nutriční hodnota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60848"/>
            <a:ext cx="7772400" cy="4392488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cs-CZ" b="1" dirty="0" smtClean="0">
                <a:solidFill>
                  <a:schemeClr val="tx2"/>
                </a:solidFill>
                <a:effectLst/>
              </a:rPr>
              <a:t>Maso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cs-CZ" dirty="0" smtClean="0">
                <a:effectLst/>
              </a:rPr>
              <a:t>Požadavky na výkrm: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dirty="0" err="1" smtClean="0">
                <a:effectLst/>
              </a:rPr>
              <a:t>Monogastři</a:t>
            </a:r>
            <a:r>
              <a:rPr lang="cs-CZ" dirty="0" smtClean="0">
                <a:effectLst/>
              </a:rPr>
              <a:t>: 80 % krmiv – „bio“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dirty="0" smtClean="0">
                <a:effectLst/>
              </a:rPr>
              <a:t>Přežvýkavci: 90 % „bio“-krmiv + 60 % sušiny čerstvá nebo konzervovaná píce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cs-CZ" dirty="0" smtClean="0">
                <a:effectLst/>
              </a:rPr>
              <a:t>Předpoklad vyššího obsahu PUFA (n-3) v mase je dán délkou výkrmu na volné pastvě a ne bio-původem</a:t>
            </a:r>
          </a:p>
        </p:txBody>
      </p:sp>
      <p:pic>
        <p:nvPicPr>
          <p:cNvPr id="12293" name="Picture 5" descr="File:Cow female black 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32656"/>
            <a:ext cx="417646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ré diagonály">
  <a:themeElements>
    <a:clrScheme name="Modré diagonály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Modré diagonál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ré diagonály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ré diagonály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ré diagonály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ré diagonály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ré diagonály 1">
    <a:dk1>
      <a:srgbClr val="000000"/>
    </a:dk1>
    <a:lt1>
      <a:srgbClr val="FFFFFF"/>
    </a:lt1>
    <a:dk2>
      <a:srgbClr val="0066FF"/>
    </a:dk2>
    <a:lt2>
      <a:srgbClr val="FFFF00"/>
    </a:lt2>
    <a:accent1>
      <a:srgbClr val="00CCCC"/>
    </a:accent1>
    <a:accent2>
      <a:srgbClr val="FF33CC"/>
    </a:accent2>
    <a:accent3>
      <a:srgbClr val="AAB8FF"/>
    </a:accent3>
    <a:accent4>
      <a:srgbClr val="DADADA"/>
    </a:accent4>
    <a:accent5>
      <a:srgbClr val="AAE2E2"/>
    </a:accent5>
    <a:accent6>
      <a:srgbClr val="E72DB9"/>
    </a:accent6>
    <a:hlink>
      <a:srgbClr val="FF4568"/>
    </a:hlink>
    <a:folHlink>
      <a:srgbClr val="CCECFF"/>
    </a:folHlink>
  </a:clrScheme>
  <a:fontScheme name="Modré diagonály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odré diagonály 1">
    <a:dk1>
      <a:srgbClr val="000000"/>
    </a:dk1>
    <a:lt1>
      <a:srgbClr val="FFFFFF"/>
    </a:lt1>
    <a:dk2>
      <a:srgbClr val="0066FF"/>
    </a:dk2>
    <a:lt2>
      <a:srgbClr val="FFFF00"/>
    </a:lt2>
    <a:accent1>
      <a:srgbClr val="00CCCC"/>
    </a:accent1>
    <a:accent2>
      <a:srgbClr val="FF33CC"/>
    </a:accent2>
    <a:accent3>
      <a:srgbClr val="AAB8FF"/>
    </a:accent3>
    <a:accent4>
      <a:srgbClr val="DADADA"/>
    </a:accent4>
    <a:accent5>
      <a:srgbClr val="AAE2E2"/>
    </a:accent5>
    <a:accent6>
      <a:srgbClr val="E72DB9"/>
    </a:accent6>
    <a:hlink>
      <a:srgbClr val="FF4568"/>
    </a:hlink>
    <a:folHlink>
      <a:srgbClr val="CCECFF"/>
    </a:folHlink>
  </a:clrScheme>
  <a:fontScheme name="Modré diagonály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1. Kinetika xenobiotik</Template>
  <TotalTime>1424</TotalTime>
  <Words>948</Words>
  <Application>Microsoft Office PowerPoint</Application>
  <PresentationFormat>Předvádění na obrazovce (4:3)</PresentationFormat>
  <Paragraphs>139</Paragraphs>
  <Slides>25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Modré diagonály</vt:lpstr>
      <vt:lpstr>Biopotraviny  ve školním stravování </vt:lpstr>
      <vt:lpstr>Body prezentace</vt:lpstr>
      <vt:lpstr>Ekologické zemědělství a biopotraviny</vt:lpstr>
      <vt:lpstr>Co zákon o ekologickém zemědělství zakazuje</vt:lpstr>
      <vt:lpstr>Biopotravina </vt:lpstr>
      <vt:lpstr>Zákon o ekologickém zemědělství  a zákon o potravinách</vt:lpstr>
      <vt:lpstr>Nutriční hodnota</vt:lpstr>
      <vt:lpstr>Nutriční hodnota</vt:lpstr>
      <vt:lpstr>Nutriční hodnota</vt:lpstr>
      <vt:lpstr>Nutriční hodnota</vt:lpstr>
      <vt:lpstr>Cholesterol </vt:lpstr>
      <vt:lpstr>PUFA n-6/n-3</vt:lpstr>
      <vt:lpstr>Zdravotní nezávadnost</vt:lpstr>
      <vt:lpstr>Kontaminující látky</vt:lpstr>
      <vt:lpstr>Rezidua NO3</vt:lpstr>
      <vt:lpstr>Rezidua pesticidů</vt:lpstr>
      <vt:lpstr>Rezidua pesticidů</vt:lpstr>
      <vt:lpstr>Rezidua PCB, dioxinů, biologicky aktivních látek</vt:lpstr>
      <vt:lpstr>Přídatné látky</vt:lpstr>
      <vt:lpstr>Vstupy „cizorodých“ chemických látek do organizmu člověka z prostředí domácnosti</vt:lpstr>
      <vt:lpstr>GMO</vt:lpstr>
      <vt:lpstr>Biologická alimentární nebezpečí</vt:lpstr>
      <vt:lpstr>Alergie </vt:lpstr>
      <vt:lpstr>Závěry </vt:lpstr>
      <vt:lpstr>Závěry </vt:lpstr>
    </vt:vector>
  </TitlesOfParts>
  <Company>MZLU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Biopotraviny</dc:title>
  <dc:creator>Komprda</dc:creator>
  <cp:lastModifiedBy>uživatel</cp:lastModifiedBy>
  <cp:revision>68</cp:revision>
  <dcterms:created xsi:type="dcterms:W3CDTF">2007-10-19T12:28:38Z</dcterms:created>
  <dcterms:modified xsi:type="dcterms:W3CDTF">2014-05-16T15:23:13Z</dcterms:modified>
</cp:coreProperties>
</file>