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0" r:id="rId3"/>
    <p:sldId id="291" r:id="rId4"/>
    <p:sldId id="303" r:id="rId5"/>
    <p:sldId id="319" r:id="rId6"/>
    <p:sldId id="304" r:id="rId7"/>
    <p:sldId id="320" r:id="rId8"/>
    <p:sldId id="306" r:id="rId9"/>
    <p:sldId id="314" r:id="rId10"/>
    <p:sldId id="315" r:id="rId11"/>
    <p:sldId id="305" r:id="rId12"/>
    <p:sldId id="292" r:id="rId13"/>
    <p:sldId id="317" r:id="rId14"/>
    <p:sldId id="311" r:id="rId15"/>
    <p:sldId id="301" r:id="rId16"/>
    <p:sldId id="32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pý Jan" initials="T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FF"/>
    <a:srgbClr val="0099FF"/>
    <a:srgbClr val="33CCFF"/>
    <a:srgbClr val="99CC00"/>
    <a:srgbClr val="99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5" autoAdjust="0"/>
    <p:restoredTop sz="94660"/>
  </p:normalViewPr>
  <p:slideViewPr>
    <p:cSldViewPr>
      <p:cViewPr varScale="1">
        <p:scale>
          <a:sx n="46" d="100"/>
          <a:sy n="46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1C047-F37B-4CA3-B82C-540114196C7B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B378D-8379-4445-BF83-B7045834389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92557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F3E9-6C18-4452-B88A-2AE985E853ED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290A6-7098-4E36-80E2-20FE06A94E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43042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0A6-7098-4E36-80E2-20FE06A94E9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7513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0A6-7098-4E36-80E2-20FE06A94E9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526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0A6-7098-4E36-80E2-20FE06A94E9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3818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0A6-7098-4E36-80E2-20FE06A94E9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4974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0A6-7098-4E36-80E2-20FE06A94E9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9630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0A6-7098-4E36-80E2-20FE06A94E9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0995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0A6-7098-4E36-80E2-20FE06A94E9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4018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90A6-7098-4E36-80E2-20FE06A94E9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2340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8998-56CF-4C42-9056-F5C3BD478F92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898711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3D0-2F5A-4C76-9844-EF67DA67A770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570183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0C82-6015-497A-8072-204F1BE435CA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032688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F782-A23C-4930-ADC2-B1FC558A236E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733300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2BD-C635-4253-8846-D3052B688FE6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589994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EEDD-4502-4B00-B1E9-F996131A4665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594076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9208-A47D-4BCD-A4FF-D1298F6E59EE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300472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9C9C-029B-4D97-9708-112601595015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266096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882D-22D3-40F9-B0AB-81DE3D0BB4DF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57151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DFAD-91B3-4A21-AC00-2F9D43D48488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269682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159-28A1-4A55-AD5D-4CA3AB801542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818787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2878-26E8-4ADC-8038-9431305CAF90}" type="datetime1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B05B-DD22-472F-A9F3-A828C8A390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461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av.rvp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09563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66FF"/>
                </a:solidFill>
              </a:rPr>
              <a:t>POHYB A VÝŽIVA</a:t>
            </a:r>
            <a:br>
              <a:rPr lang="cs-CZ" b="1" dirty="0" smtClean="0">
                <a:solidFill>
                  <a:srgbClr val="3366FF"/>
                </a:solidFill>
              </a:rPr>
            </a:br>
            <a:r>
              <a:rPr lang="cs-CZ" sz="4000" b="1" dirty="0" smtClean="0">
                <a:solidFill>
                  <a:srgbClr val="3366FF"/>
                </a:solidFill>
              </a:rPr>
              <a:t>Pokusné </a:t>
            </a:r>
            <a:r>
              <a:rPr lang="cs-CZ" sz="4000" b="1" dirty="0">
                <a:solidFill>
                  <a:srgbClr val="3366FF"/>
                </a:solidFill>
              </a:rPr>
              <a:t>ověřování změn v pohybovém a výživovém režimu žáků </a:t>
            </a:r>
            <a:r>
              <a:rPr lang="cs-CZ" sz="4000" b="1" dirty="0" smtClean="0">
                <a:solidFill>
                  <a:srgbClr val="3366FF"/>
                </a:solidFill>
              </a:rPr>
              <a:t>ZŠ</a:t>
            </a:r>
            <a:endParaRPr lang="cs-CZ" sz="4000" dirty="0">
              <a:solidFill>
                <a:srgbClr val="3366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620499" cy="1152128"/>
          </a:xfrm>
        </p:spPr>
        <p:txBody>
          <a:bodyPr>
            <a:normAutofit lnSpcReduction="10000"/>
          </a:bodyPr>
          <a:lstStyle/>
          <a:p>
            <a:r>
              <a:rPr lang="cs-CZ" sz="2200" dirty="0" smtClean="0">
                <a:solidFill>
                  <a:schemeClr val="tx1"/>
                </a:solidFill>
              </a:rPr>
              <a:t>Leona Mužíková</a:t>
            </a:r>
          </a:p>
          <a:p>
            <a:r>
              <a:rPr lang="cs-CZ" sz="2200" dirty="0" smtClean="0">
                <a:solidFill>
                  <a:schemeClr val="tx1"/>
                </a:solidFill>
              </a:rPr>
              <a:t>Veronika </a:t>
            </a:r>
            <a:r>
              <a:rPr lang="cs-CZ" sz="2200" dirty="0" err="1" smtClean="0">
                <a:solidFill>
                  <a:schemeClr val="tx1"/>
                </a:solidFill>
              </a:rPr>
              <a:t>Březková</a:t>
            </a:r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Masarykova univerzita Brno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21" y="3004358"/>
            <a:ext cx="2384494" cy="200881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11958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3366FF"/>
                </a:solidFill>
              </a:rPr>
              <a:t>Šest priorit školy (VI P) v oblasti výživy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marL="571500" lvl="0" indent="-571500" algn="just">
              <a:spcAft>
                <a:spcPts val="600"/>
              </a:spcAft>
              <a:buFont typeface="+mj-lt"/>
              <a:buAutoNum type="romanUcPeriod" startAt="4"/>
            </a:pP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</a:rPr>
              <a:t>Příprava v oblasti výživy</a:t>
            </a:r>
            <a:endParaRPr lang="cs-CZ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Škola podporuje školní stravování žáků a účelně spolupracuje se školní jídelnou.</a:t>
            </a: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Učitelé a vychovatelé jsou dostatečně vzděláni v oblasti výživy a výživové poznatky vhodně aplikují do výuky i režimu školy.</a:t>
            </a:r>
          </a:p>
          <a:p>
            <a:pPr marL="571500" lvl="0" indent="-571500" algn="just">
              <a:spcAft>
                <a:spcPts val="600"/>
              </a:spcAft>
              <a:buFont typeface="+mj-lt"/>
              <a:buAutoNum type="romanUcPeriod" startAt="5"/>
            </a:pP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</a:rPr>
              <a:t>Pravdivost v oblasti výživy</a:t>
            </a:r>
            <a:endParaRPr lang="cs-CZ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Učivo o výživě je součástí všech ročníku 1. stupně ZŠ, vychází ze současných vědeckých poznatků o výživě a není v rozporu s výživovým režimem a podmínkami školy.</a:t>
            </a: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Učitelé zařazují učivo o výživě do výuky v rámci povinných předmětů i jako průřezové téma v rámci mezipředmětových vztahů.</a:t>
            </a:r>
          </a:p>
          <a:p>
            <a:pPr marL="571500" lvl="0" indent="-571500" algn="just">
              <a:spcAft>
                <a:spcPts val="600"/>
              </a:spcAft>
              <a:buFont typeface="+mj-lt"/>
              <a:buAutoNum type="romanUcPeriod" startAt="6"/>
            </a:pP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</a:rPr>
              <a:t>Pitný režim v oblasti výživy</a:t>
            </a:r>
            <a:endParaRPr lang="cs-CZ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Škola zajišťuje vhodný pitný režim, základem pitného režimu je voda nebo jen mírně ochucené nápoje a slabé čaje).</a:t>
            </a: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Učitelé a vychovatelé pomáhají dětem dodržovat vhodný pitný režim.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877444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3366FF"/>
                </a:solidFill>
              </a:rPr>
              <a:t>Motivace v edukačním programu PaV</a:t>
            </a:r>
            <a:endParaRPr lang="cs-CZ" sz="3600" b="1" dirty="0">
              <a:solidFill>
                <a:srgbClr val="33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23549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b="1" dirty="0"/>
              <a:t>Považujeme-li zdraví za nejvyšší hodnotu lidského bytí</a:t>
            </a:r>
            <a:r>
              <a:rPr lang="cs-CZ" dirty="0"/>
              <a:t>, potom si musíme vážit všech, kteří zodpovědně přistupují ke svému zdraví nebo účinně přispívají ke zdraví svého okolí. Takoví lidé jsou pro nás </a:t>
            </a:r>
            <a:r>
              <a:rPr lang="cs-CZ" b="1" dirty="0"/>
              <a:t>velmi důležité osoby (VIP).</a:t>
            </a:r>
          </a:p>
          <a:p>
            <a:pPr lvl="0"/>
            <a:r>
              <a:rPr lang="cs-CZ" b="1" dirty="0"/>
              <a:t>Učitele a další pracovníky školy</a:t>
            </a:r>
            <a:r>
              <a:rPr lang="cs-CZ" dirty="0"/>
              <a:t>, kteří vedou žáky ke zdravému způsobu života, pokládáme za velmi důležité </a:t>
            </a:r>
            <a:r>
              <a:rPr lang="cs-CZ" dirty="0" smtClean="0"/>
              <a:t>osoby, </a:t>
            </a:r>
            <a:r>
              <a:rPr lang="cs-CZ" dirty="0"/>
              <a:t>a proto školu, na níž takoví učitelé a pracovníci působí, označujeme motivačně jako </a:t>
            </a:r>
            <a:r>
              <a:rPr lang="cs-CZ" b="1" dirty="0">
                <a:solidFill>
                  <a:srgbClr val="3366FF"/>
                </a:solidFill>
              </a:rPr>
              <a:t>VIP škola</a:t>
            </a:r>
            <a:r>
              <a:rPr lang="cs-CZ" dirty="0"/>
              <a:t>.</a:t>
            </a:r>
          </a:p>
          <a:p>
            <a:pPr lvl="0"/>
            <a:r>
              <a:rPr lang="cs-CZ" b="1" dirty="0"/>
              <a:t>Žáci,</a:t>
            </a:r>
            <a:r>
              <a:rPr lang="cs-CZ" dirty="0"/>
              <a:t> kteří se snaží chovat podle požadavků zdravého životního stylu, se rovněž </a:t>
            </a:r>
            <a:r>
              <a:rPr lang="cs-CZ" b="1" dirty="0">
                <a:solidFill>
                  <a:srgbClr val="FF0000"/>
                </a:solidFill>
              </a:rPr>
              <a:t>stávají velmi důležitými osobami</a:t>
            </a:r>
            <a:r>
              <a:rPr lang="cs-CZ" dirty="0"/>
              <a:t>, a </a:t>
            </a:r>
            <a:r>
              <a:rPr lang="cs-CZ" dirty="0" smtClean="0"/>
              <a:t>proto mohou být </a:t>
            </a:r>
            <a:r>
              <a:rPr lang="cs-CZ" dirty="0"/>
              <a:t>označováni jako </a:t>
            </a:r>
            <a:r>
              <a:rPr lang="cs-CZ" b="1" dirty="0">
                <a:solidFill>
                  <a:srgbClr val="3366FF"/>
                </a:solidFill>
              </a:rPr>
              <a:t>VIP školáci</a:t>
            </a:r>
            <a:r>
              <a:rPr lang="cs-CZ" dirty="0"/>
              <a:t>.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797152"/>
            <a:ext cx="1591194" cy="15546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774128"/>
            <a:ext cx="1615580" cy="1542422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491974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3366FF"/>
                </a:solidFill>
              </a:rPr>
              <a:t>Struktura edukačního programu PaV</a:t>
            </a:r>
            <a:endParaRPr lang="cs-CZ" sz="3600" b="1" dirty="0">
              <a:solidFill>
                <a:srgbClr val="33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Tištěné materiály</a:t>
            </a:r>
          </a:p>
          <a:p>
            <a:pPr lvl="1"/>
            <a:r>
              <a:rPr lang="cs-CZ" dirty="0" smtClean="0"/>
              <a:t>text Pohyb a výživa</a:t>
            </a:r>
          </a:p>
          <a:p>
            <a:pPr lvl="1"/>
            <a:r>
              <a:rPr lang="cs-CZ" dirty="0" smtClean="0"/>
              <a:t>pracovní listy pro žáky</a:t>
            </a:r>
          </a:p>
          <a:p>
            <a:pPr lvl="1"/>
            <a:r>
              <a:rPr lang="cs-CZ" dirty="0" smtClean="0"/>
              <a:t>letáček pro rodiče žáků</a:t>
            </a:r>
          </a:p>
          <a:p>
            <a:pPr lvl="1"/>
            <a:r>
              <a:rPr lang="cs-CZ" dirty="0" smtClean="0"/>
              <a:t>letáček pro vedoucí školních jídelen</a:t>
            </a:r>
          </a:p>
          <a:p>
            <a:pPr lvl="1"/>
            <a:r>
              <a:rPr lang="cs-CZ" dirty="0" smtClean="0"/>
              <a:t>(stručná informace pro vychovatelky ŠD?)</a:t>
            </a:r>
          </a:p>
          <a:p>
            <a:pPr lvl="1"/>
            <a:r>
              <a:rPr lang="cs-CZ" dirty="0" smtClean="0"/>
              <a:t>plakát pro pilotní školy</a:t>
            </a:r>
          </a:p>
          <a:p>
            <a:pPr lvl="1"/>
            <a:r>
              <a:rPr lang="cs-CZ" dirty="0" smtClean="0"/>
              <a:t>plakát pro pilotní třídy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Elektronické materiály</a:t>
            </a:r>
          </a:p>
          <a:p>
            <a:pPr lvl="1"/>
            <a:r>
              <a:rPr lang="cs-CZ" dirty="0" smtClean="0"/>
              <a:t>informační stránky PaV</a:t>
            </a:r>
          </a:p>
          <a:p>
            <a:pPr lvl="1"/>
            <a:r>
              <a:rPr lang="cs-CZ" dirty="0" smtClean="0"/>
              <a:t>tištěné materiály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etodický portál (náměty, zásobníky, doplňující materiály)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318186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VIP ŠKOLÁK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97207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1600" b="1" dirty="0" smtClean="0"/>
              <a:t>pravidelně</a:t>
            </a:r>
            <a:r>
              <a:rPr lang="cs-CZ" sz="1600" dirty="0" smtClean="0"/>
              <a:t> snídám, svačím, obědvám, svačím i odpoledne a večeřím, (pauza mezi jídly nemám delší než 3 hodiny, ale také se snažím vyvarovat pojídání mezi jídly) </a:t>
            </a:r>
            <a:r>
              <a:rPr lang="cs-CZ" sz="1600" dirty="0" smtClean="0">
                <a:sym typeface="Wingdings" pitchFamily="2" charset="2"/>
              </a:rPr>
              <a:t> </a:t>
            </a:r>
            <a:endParaRPr lang="cs-CZ" sz="1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1600" b="1" dirty="0" smtClean="0"/>
              <a:t>pestře </a:t>
            </a:r>
            <a:r>
              <a:rPr lang="cs-CZ" sz="1600" dirty="0" smtClean="0"/>
              <a:t>jím potraviny a nápoje ze všech pater Pyramidy výživy pro děti, nezapomínám každý den sníst minimálně </a:t>
            </a:r>
            <a:r>
              <a:rPr lang="cs-CZ" sz="1600" b="1" dirty="0" smtClean="0"/>
              <a:t>5 porcí ovoce a zeleniny</a:t>
            </a:r>
            <a:r>
              <a:rPr lang="cs-CZ" sz="1600" dirty="0" smtClean="0"/>
              <a:t> velikosti moji pěsti </a:t>
            </a:r>
            <a:r>
              <a:rPr lang="cs-CZ" sz="1600" dirty="0" smtClean="0">
                <a:sym typeface="Wingdings" pitchFamily="2" charset="2"/>
              </a:rPr>
              <a:t> </a:t>
            </a:r>
            <a:endParaRPr lang="cs-CZ" sz="1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1600" b="1" dirty="0" smtClean="0"/>
              <a:t>přiměřeně </a:t>
            </a:r>
            <a:r>
              <a:rPr lang="cs-CZ" sz="1600" dirty="0" smtClean="0"/>
              <a:t>jím, nehladovím ani se nepřejídám, potraviny a nápoje z tzv. zákeřných kostek konzumuji jen málo </a:t>
            </a:r>
            <a:r>
              <a:rPr lang="cs-CZ" sz="1600" dirty="0" smtClean="0">
                <a:sym typeface="Wingdings" pitchFamily="2" charset="2"/>
              </a:rPr>
              <a:t> </a:t>
            </a:r>
            <a:endParaRPr lang="cs-CZ" sz="1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1600" b="1" dirty="0" smtClean="0"/>
              <a:t>příprava </a:t>
            </a:r>
            <a:r>
              <a:rPr lang="cs-CZ" sz="1600" dirty="0" smtClean="0"/>
              <a:t>na jídlo začíná vždy u čistých rukou, důležitá je ale také hygienická nezávadnost potravin </a:t>
            </a:r>
            <a:r>
              <a:rPr lang="cs-CZ" sz="1600" dirty="0" smtClean="0">
                <a:sym typeface="Wingdings" pitchFamily="2" charset="2"/>
              </a:rPr>
              <a:t> </a:t>
            </a:r>
            <a:endParaRPr lang="cs-CZ" sz="1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1600" b="1" dirty="0" smtClean="0"/>
              <a:t>pravdivé informace</a:t>
            </a:r>
            <a:r>
              <a:rPr lang="cs-CZ" sz="1600" dirty="0" smtClean="0"/>
              <a:t> o správné výživě se snažím využít pro své zdraví </a:t>
            </a:r>
            <a:r>
              <a:rPr lang="cs-CZ" sz="1600" dirty="0" smtClean="0">
                <a:sym typeface="Wingdings" pitchFamily="2" charset="2"/>
              </a:rPr>
              <a:t> </a:t>
            </a:r>
            <a:endParaRPr lang="cs-CZ" sz="1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1600" b="1" dirty="0" smtClean="0"/>
              <a:t>pitný režim </a:t>
            </a:r>
            <a:r>
              <a:rPr lang="cs-CZ" sz="1600" dirty="0" smtClean="0"/>
              <a:t>dodržuji každý den, nezapomínám pít denně </a:t>
            </a:r>
            <a:r>
              <a:rPr lang="cs-CZ" sz="1600" b="1" dirty="0" smtClean="0"/>
              <a:t>vodu </a:t>
            </a:r>
            <a:r>
              <a:rPr lang="cs-CZ" sz="1600" dirty="0" smtClean="0">
                <a:sym typeface="Wingdings" pitchFamily="2" charset="2"/>
              </a:rPr>
              <a:t> </a:t>
            </a:r>
            <a:endParaRPr lang="cs-CZ" sz="1600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715008" y="1571613"/>
            <a:ext cx="3109906" cy="2571767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714488"/>
            <a:ext cx="1795832" cy="1714512"/>
          </a:xfrm>
          <a:prstGeom prst="rect">
            <a:avLst/>
          </a:prstGeom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857628"/>
            <a:ext cx="3275485" cy="228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Webové stránky POP </a:t>
            </a:r>
            <a:r>
              <a:rPr lang="cs-CZ" dirty="0" err="1"/>
              <a:t>PaV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>
              <a:hlinkClick r:id="rId2"/>
            </a:endParaRPr>
          </a:p>
          <a:p>
            <a:pPr marL="0" indent="0" algn="ctr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://pav.rvp.cz/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39669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66FF"/>
                </a:solidFill>
              </a:rPr>
              <a:t>Děkujeme za pozornost</a:t>
            </a:r>
            <a:endParaRPr lang="cs-CZ" b="1" dirty="0">
              <a:solidFill>
                <a:srgbClr val="3366FF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951972" cy="4634648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092521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cs-CZ" b="1" dirty="0" smtClean="0"/>
              <a:t>Měl/a jsi dnes pravidelnou stravu? </a:t>
            </a:r>
            <a:r>
              <a:rPr lang="cs-CZ" dirty="0" smtClean="0"/>
              <a:t>Jednotlivá jídla byla od sebe vzdálena maximálně 3 hodiny. Nepojídal jsi mezi jídly, výjimkou mohlo být ovoce nebo zelenina.</a:t>
            </a:r>
          </a:p>
          <a:p>
            <a:pPr lvl="0"/>
            <a:r>
              <a:rPr lang="cs-CZ" b="1" dirty="0" smtClean="0"/>
              <a:t>Byla alespoň 3 hlavní jídla (snídaně, svačina, oběd, svačina, večeře) složena ze všech pater Pyramidy výživy pro děti?</a:t>
            </a:r>
            <a:endParaRPr lang="cs-CZ" dirty="0" smtClean="0"/>
          </a:p>
          <a:p>
            <a:pPr lvl="0"/>
            <a:r>
              <a:rPr lang="cs-CZ" b="1" dirty="0" smtClean="0"/>
              <a:t>Vypil/a jsi dnes nejméně 7 sklenic či hrnků vhodných tekutin velikosti tvé sevřené pěsti (cca 150 ml)? </a:t>
            </a:r>
            <a:r>
              <a:rPr lang="cs-CZ" dirty="0" smtClean="0"/>
              <a:t>Mezi vhodné tekutiny patří voda, slabé čaje nebo jen mírně ochucené tekutiny. Do pitného režimu se počítá i mléko a mléčné nápoje. </a:t>
            </a:r>
          </a:p>
          <a:p>
            <a:pPr lvl="0"/>
            <a:r>
              <a:rPr lang="cs-CZ" b="1" dirty="0" smtClean="0"/>
              <a:t>Snědl/a jsi dnes nejméně 5 porcí ovoce a zeleniny velikosti tvé sevřené pěsti? </a:t>
            </a:r>
            <a:r>
              <a:rPr lang="cs-CZ" dirty="0" smtClean="0"/>
              <a:t>Počítá se i tepelně zpracovaná zelenina, jako jsou například vařené brambory, zeleninová polévka či ovocný kompot.</a:t>
            </a:r>
          </a:p>
          <a:p>
            <a:pPr lvl="0"/>
            <a:r>
              <a:rPr lang="cs-CZ" b="1" dirty="0" smtClean="0"/>
              <a:t>Snědl/a jsi dnes 2 porce mléčných výrobků? </a:t>
            </a:r>
            <a:r>
              <a:rPr lang="cs-CZ" dirty="0" smtClean="0"/>
              <a:t>U mléčného výrobku je porcí sevřená pěst (v případě jogurtů, tvarohových dezertů, pudinků nebo kaší) nebo a rozevřená dlaň (v případě porce plátkového nebo roztíratelného sýra či tvarohové pomazánky).</a:t>
            </a:r>
          </a:p>
          <a:p>
            <a:pPr lvl="0"/>
            <a:r>
              <a:rPr lang="cs-CZ" b="1" dirty="0" smtClean="0"/>
              <a:t>Byl/a jsi střídmý/á v konzumaci potravin a nápojů z tzv. „zákeřných kostek“? </a:t>
            </a:r>
            <a:r>
              <a:rPr lang="cs-CZ" dirty="0" smtClean="0"/>
              <a:t>Znamená to, že jsi měl/a maximálně 1 zákeřnou kostku, což je např. 1 sklenice limonády nebo 1 čokoládová tyčinka nebo 1 oplatek nebo 1 smažený koblížek nebo několik bonbonů nebo hrst </a:t>
            </a:r>
            <a:r>
              <a:rPr lang="cs-CZ" dirty="0" err="1" smtClean="0"/>
              <a:t>chipsů</a:t>
            </a:r>
            <a:r>
              <a:rPr lang="cs-CZ" dirty="0" smtClean="0"/>
              <a:t> či hranolků.</a:t>
            </a:r>
          </a:p>
          <a:p>
            <a:r>
              <a:rPr lang="cs-CZ" b="1" dirty="0" smtClean="0"/>
              <a:t>Vyhodnocení:</a:t>
            </a:r>
            <a:endParaRPr lang="cs-CZ" dirty="0" smtClean="0"/>
          </a:p>
          <a:p>
            <a:r>
              <a:rPr lang="cs-CZ" dirty="0" smtClean="0"/>
              <a:t>6 kostek – výživa je výborná, dnes jsi opravdový VIP školák, který se vhodně stravuje</a:t>
            </a:r>
          </a:p>
          <a:p>
            <a:r>
              <a:rPr lang="cs-CZ" dirty="0" smtClean="0"/>
              <a:t>5 kostek – tvá výživa zaslouží pochvalu, přesto můžeš zítra ještě něco zlepšit</a:t>
            </a:r>
          </a:p>
          <a:p>
            <a:r>
              <a:rPr lang="cs-CZ" dirty="0" smtClean="0"/>
              <a:t>4 kostky – tvá výživa je dobrá, ale zkus být zítra lepší</a:t>
            </a:r>
          </a:p>
          <a:p>
            <a:r>
              <a:rPr lang="cs-CZ" dirty="0" smtClean="0"/>
              <a:t>3 kostky a méně kostky – POZOR! Tvá výživa dnes nebyla úplně pořádku, zítra to zkus určitě vylepšit.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66FF"/>
                </a:solidFill>
              </a:rPr>
              <a:t>Organizace POP </a:t>
            </a:r>
            <a:r>
              <a:rPr lang="cs-CZ" dirty="0" err="1" smtClean="0">
                <a:solidFill>
                  <a:srgbClr val="3366FF"/>
                </a:solidFill>
              </a:rPr>
              <a:t>PaV</a:t>
            </a:r>
            <a:endParaRPr lang="cs-CZ" dirty="0">
              <a:solidFill>
                <a:srgbClr val="33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3366FF"/>
                </a:solidFill>
              </a:rPr>
              <a:t>Vyhlašovatel projektu</a:t>
            </a:r>
          </a:p>
          <a:p>
            <a:pPr lvl="1"/>
            <a:r>
              <a:rPr lang="cs-CZ" dirty="0" smtClean="0"/>
              <a:t>MŠMT</a:t>
            </a:r>
          </a:p>
          <a:p>
            <a:r>
              <a:rPr lang="cs-CZ" dirty="0" smtClean="0">
                <a:solidFill>
                  <a:srgbClr val="3366FF"/>
                </a:solidFill>
              </a:rPr>
              <a:t>Nositel projektu</a:t>
            </a:r>
          </a:p>
          <a:p>
            <a:pPr lvl="1"/>
            <a:r>
              <a:rPr lang="cs-CZ" dirty="0" smtClean="0"/>
              <a:t>Národní </a:t>
            </a:r>
            <a:r>
              <a:rPr lang="cs-CZ" dirty="0"/>
              <a:t>ústav pro vzdělávání Praha</a:t>
            </a:r>
          </a:p>
          <a:p>
            <a:r>
              <a:rPr lang="cs-CZ" dirty="0" smtClean="0">
                <a:solidFill>
                  <a:srgbClr val="3366FF"/>
                </a:solidFill>
              </a:rPr>
              <a:t>Pilotní školy</a:t>
            </a:r>
          </a:p>
          <a:p>
            <a:pPr lvl="1"/>
            <a:r>
              <a:rPr lang="cs-CZ" dirty="0" smtClean="0"/>
              <a:t>33 základních škol z celé ČR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3366FF"/>
                </a:solidFill>
              </a:rPr>
              <a:t>Garanční pracoviště pro oblast výživy</a:t>
            </a:r>
          </a:p>
          <a:p>
            <a:pPr lvl="1"/>
            <a:r>
              <a:rPr lang="cs-CZ" dirty="0" smtClean="0"/>
              <a:t>ÚPL LF MU v Brně</a:t>
            </a:r>
          </a:p>
          <a:p>
            <a:r>
              <a:rPr lang="cs-CZ" dirty="0" smtClean="0">
                <a:solidFill>
                  <a:srgbClr val="3366FF"/>
                </a:solidFill>
              </a:rPr>
              <a:t>Obsahová koordinace projektu</a:t>
            </a:r>
            <a:endParaRPr lang="cs-CZ" dirty="0">
              <a:solidFill>
                <a:srgbClr val="3366FF"/>
              </a:solidFill>
            </a:endParaRPr>
          </a:p>
          <a:p>
            <a:pPr lvl="1"/>
            <a:r>
              <a:rPr lang="cs-CZ" dirty="0" smtClean="0"/>
              <a:t>L. Mužíková ve spolupráci V. </a:t>
            </a:r>
            <a:r>
              <a:rPr lang="cs-CZ" dirty="0" err="1" smtClean="0"/>
              <a:t>Březkovou</a:t>
            </a:r>
            <a:r>
              <a:rPr lang="cs-CZ" dirty="0" smtClean="0"/>
              <a:t>, H. Matějovou, A. Packovou a dalšími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041963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3911" y="836712"/>
            <a:ext cx="7772400" cy="230287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66FF"/>
                </a:solidFill>
              </a:rPr>
              <a:t>Edukační program</a:t>
            </a:r>
            <a:br>
              <a:rPr lang="cs-CZ" b="1" dirty="0" smtClean="0">
                <a:solidFill>
                  <a:srgbClr val="3366FF"/>
                </a:solidFill>
              </a:rPr>
            </a:br>
            <a:r>
              <a:rPr lang="cs-CZ" b="1" dirty="0" smtClean="0">
                <a:solidFill>
                  <a:srgbClr val="3366FF"/>
                </a:solidFill>
              </a:rPr>
              <a:t>Pohyb a výživa</a:t>
            </a:r>
            <a:endParaRPr lang="cs-CZ" b="1" dirty="0">
              <a:solidFill>
                <a:srgbClr val="3366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9331" y="4869160"/>
            <a:ext cx="6400800" cy="1080120"/>
          </a:xfrm>
        </p:spPr>
        <p:txBody>
          <a:bodyPr>
            <a:normAutofit/>
          </a:bodyPr>
          <a:lstStyle/>
          <a:p>
            <a:endParaRPr lang="cs-CZ" sz="19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39588"/>
            <a:ext cx="2384494" cy="200881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51005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3366FF"/>
                </a:solidFill>
              </a:rPr>
              <a:t>Cíl edukačního programu PaV</a:t>
            </a:r>
            <a:endParaRPr lang="cs-CZ" sz="3600" b="1" dirty="0">
              <a:solidFill>
                <a:srgbClr val="33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vytvoření podnětného školského prostředí </a:t>
            </a:r>
            <a:r>
              <a:rPr lang="cs-CZ" dirty="0"/>
              <a:t>pro pohybový a </a:t>
            </a:r>
            <a:r>
              <a:rPr lang="cs-CZ" dirty="0">
                <a:solidFill>
                  <a:srgbClr val="FF0000"/>
                </a:solidFill>
              </a:rPr>
              <a:t>výživový režim </a:t>
            </a:r>
            <a:r>
              <a:rPr lang="cs-CZ" dirty="0" smtClean="0">
                <a:solidFill>
                  <a:srgbClr val="FF0000"/>
                </a:solidFill>
              </a:rPr>
              <a:t>žáků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ověření </a:t>
            </a:r>
            <a:r>
              <a:rPr lang="cs-CZ" dirty="0">
                <a:solidFill>
                  <a:srgbClr val="FF0000"/>
                </a:solidFill>
              </a:rPr>
              <a:t>reálných možností </a:t>
            </a:r>
            <a:r>
              <a:rPr lang="cs-CZ" dirty="0"/>
              <a:t>pro uplatnění programu v různých podmínkách a v různých typech základních </a:t>
            </a:r>
            <a:r>
              <a:rPr lang="cs-CZ" dirty="0" smtClean="0"/>
              <a:t>škol </a:t>
            </a:r>
            <a:r>
              <a:rPr lang="cs-CZ" sz="2400" dirty="0" smtClean="0"/>
              <a:t>(málotřídní školy, školy s</a:t>
            </a:r>
            <a:r>
              <a:rPr lang="cs-CZ" sz="2400" dirty="0"/>
              <a:t> 1. stupněm </a:t>
            </a:r>
            <a:r>
              <a:rPr lang="cs-CZ" sz="2400" dirty="0" smtClean="0"/>
              <a:t>ZŠ, plně </a:t>
            </a:r>
            <a:r>
              <a:rPr lang="cs-CZ" sz="2400" dirty="0"/>
              <a:t>organizované </a:t>
            </a:r>
            <a:r>
              <a:rPr lang="cs-CZ" sz="2400" dirty="0" smtClean="0"/>
              <a:t>ZŠ)</a:t>
            </a:r>
          </a:p>
          <a:p>
            <a:pPr lvl="1"/>
            <a:r>
              <a:rPr lang="cs-CZ" sz="2100" dirty="0" smtClean="0"/>
              <a:t>budou shromažďovány pozitivní i negativní poznatky z průběhu ověřování</a:t>
            </a:r>
          </a:p>
          <a:p>
            <a:pPr lvl="1"/>
            <a:r>
              <a:rPr lang="cs-CZ" sz="2100" dirty="0" smtClean="0"/>
              <a:t>postupně bude vytvářen a doplňován i zásobník metodických či motivačních námětů</a:t>
            </a:r>
          </a:p>
          <a:p>
            <a:pPr lvl="1"/>
            <a:r>
              <a:rPr lang="cs-CZ" sz="2100" dirty="0" smtClean="0"/>
              <a:t>na základě výsledků budou sestavena doporučení pro inovace RVP a ŠVP</a:t>
            </a:r>
          </a:p>
          <a:p>
            <a:pPr lvl="1"/>
            <a:r>
              <a:rPr lang="cs-CZ" sz="2100" dirty="0" smtClean="0"/>
              <a:t>budou shromažďovány podklady pro tvorbu nových metodických materiálů</a:t>
            </a:r>
          </a:p>
          <a:p>
            <a:pPr marL="0" indent="0">
              <a:buNone/>
            </a:pPr>
            <a:endParaRPr lang="cs-CZ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Dlouhodobým cílem je zlepšení </a:t>
            </a:r>
            <a:r>
              <a:rPr lang="cs-CZ" dirty="0"/>
              <a:t>pohybového a </a:t>
            </a:r>
            <a:r>
              <a:rPr lang="cs-CZ" dirty="0">
                <a:solidFill>
                  <a:srgbClr val="FF0000"/>
                </a:solidFill>
              </a:rPr>
              <a:t>výživového chování dětské populace</a:t>
            </a:r>
            <a:r>
              <a:rPr lang="cs-CZ" dirty="0"/>
              <a:t> a v jeho důsledku zlepšení zdravotního stavu naší společnosti</a:t>
            </a:r>
            <a:r>
              <a:rPr lang="cs-CZ" dirty="0" smtClean="0"/>
              <a:t>.</a:t>
            </a: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841993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3366FF"/>
                </a:solidFill>
              </a:rPr>
              <a:t>Konkrétní kroky </a:t>
            </a:r>
            <a:r>
              <a:rPr lang="cs-CZ" sz="3200" b="1" dirty="0" smtClean="0">
                <a:solidFill>
                  <a:srgbClr val="3366FF"/>
                </a:solidFill>
              </a:rPr>
              <a:t>pilotních škol </a:t>
            </a:r>
            <a:r>
              <a:rPr lang="cs-CZ" sz="3200" b="1" dirty="0">
                <a:solidFill>
                  <a:srgbClr val="3366FF"/>
                </a:solidFill>
              </a:rPr>
              <a:t>v oblasti </a:t>
            </a:r>
            <a:r>
              <a:rPr lang="cs-CZ" sz="3200" b="1" dirty="0" smtClean="0">
                <a:solidFill>
                  <a:srgbClr val="3366FF"/>
                </a:solidFill>
              </a:rPr>
              <a:t>výživy</a:t>
            </a:r>
            <a:endParaRPr lang="cs-CZ" dirty="0">
              <a:solidFill>
                <a:srgbClr val="33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5256584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cs-CZ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zvýšit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výživovou gramotnost pedagogů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zavést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navržené učivo o výživě do vzdělávání žáků všech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ročníků 1. stupně ZŠ</a:t>
            </a: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vytvořit podmínky pro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pravidelný výživový režim žáků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(včetně pitného režimu)</a:t>
            </a: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podporovat u dětí dostatečnou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konzumaci ovoce a zeleniny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pokusit se zajistit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svačiny žáků připravované školní jídelnou</a:t>
            </a: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usilovat o co nejvyšší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kvalitu školního stravování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usilovat o co největší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počet žáků stravujících se ve ŠJ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zajistit, aby ve škole nebyly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automaty a bufety s nevhodným sortimentem 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připravit a realizovat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Dny zdraví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Týdny zdraví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průběžně sledovat a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hodnotit výživový režim žáků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problematiku výživy průběžně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konzultovat s lektorem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pro oblast výživy</a:t>
            </a: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výše uvedené náměty a opatření zavést </a:t>
            </a: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dodatkem (přílohou) do svých ŠVP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149185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3366FF"/>
                </a:solidFill>
              </a:rPr>
              <a:t>Obsah edukačního programu PaV</a:t>
            </a:r>
            <a:endParaRPr lang="cs-CZ" sz="3600" b="1" dirty="0">
              <a:solidFill>
                <a:srgbClr val="33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stručné návody a metodické materiály pro učitele</a:t>
            </a:r>
            <a:r>
              <a:rPr lang="cs-CZ" dirty="0"/>
              <a:t>, vychovatele družin, pro vedoucí pracovníky jídelen, pro rodiče žáků i pro </a:t>
            </a:r>
            <a:r>
              <a:rPr lang="cs-CZ" dirty="0" smtClean="0"/>
              <a:t>žáky</a:t>
            </a:r>
          </a:p>
          <a:p>
            <a:r>
              <a:rPr lang="cs-CZ" dirty="0" smtClean="0"/>
              <a:t>program </a:t>
            </a:r>
            <a:r>
              <a:rPr lang="cs-CZ" dirty="0"/>
              <a:t>je </a:t>
            </a:r>
            <a:r>
              <a:rPr lang="cs-CZ" dirty="0">
                <a:solidFill>
                  <a:srgbClr val="FF0000"/>
                </a:solidFill>
              </a:rPr>
              <a:t>otevřeným materiálem </a:t>
            </a:r>
            <a:r>
              <a:rPr lang="cs-CZ" dirty="0"/>
              <a:t>a na jeho obsahu a doplňování se mohou podílet všichni zájemci z řad pedagogů i dalších </a:t>
            </a:r>
            <a:r>
              <a:rPr lang="cs-CZ" dirty="0" smtClean="0"/>
              <a:t>odborníků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386821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3366FF"/>
                </a:solidFill>
              </a:rPr>
              <a:t>Priority edukačního programu </a:t>
            </a:r>
            <a:r>
              <a:rPr lang="cs-CZ" sz="4000" b="1" dirty="0" err="1">
                <a:solidFill>
                  <a:srgbClr val="3366FF"/>
                </a:solidFill>
              </a:rPr>
              <a:t>PaV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dirty="0">
                <a:ea typeface="Times New Roman" panose="02020603050405020304" pitchFamily="18" charset="0"/>
              </a:rPr>
              <a:t>V rámci </a:t>
            </a:r>
            <a:r>
              <a:rPr lang="cs-CZ" dirty="0" smtClean="0">
                <a:ea typeface="Times New Roman" panose="02020603050405020304" pitchFamily="18" charset="0"/>
              </a:rPr>
              <a:t>priorit </a:t>
            </a:r>
            <a:r>
              <a:rPr lang="cs-CZ" dirty="0">
                <a:ea typeface="Times New Roman" panose="02020603050405020304" pitchFamily="18" charset="0"/>
              </a:rPr>
              <a:t>v oblasti výživy klademe zejména tyto </a:t>
            </a: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</a:rPr>
              <a:t>tři požadavky</a:t>
            </a:r>
            <a:r>
              <a:rPr lang="cs-CZ" dirty="0" smtClean="0">
                <a:ea typeface="Times New Roman" panose="02020603050405020304" pitchFamily="18" charset="0"/>
              </a:rPr>
              <a:t>:</a:t>
            </a:r>
          </a:p>
          <a:p>
            <a:pPr lvl="1" algn="just"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 smtClean="0">
                <a:solidFill>
                  <a:srgbClr val="3366FF"/>
                </a:solidFill>
                <a:ea typeface="Times New Roman" panose="02020603050405020304" pitchFamily="18" charset="0"/>
              </a:rPr>
              <a:t> Zvýšit </a:t>
            </a:r>
            <a:r>
              <a:rPr lang="cs-CZ" b="1" dirty="0">
                <a:solidFill>
                  <a:srgbClr val="3366FF"/>
                </a:solidFill>
                <a:ea typeface="Times New Roman" panose="02020603050405020304" pitchFamily="18" charset="0"/>
              </a:rPr>
              <a:t>u dětí konzumaci ovoce a </a:t>
            </a:r>
            <a:r>
              <a:rPr lang="cs-CZ" b="1" dirty="0" smtClean="0">
                <a:solidFill>
                  <a:srgbClr val="3366FF"/>
                </a:solidFill>
                <a:ea typeface="Times New Roman" panose="02020603050405020304" pitchFamily="18" charset="0"/>
              </a:rPr>
              <a:t>zeleniny</a:t>
            </a:r>
            <a:endParaRPr lang="cs-CZ" b="1" dirty="0">
              <a:solidFill>
                <a:srgbClr val="3366FF"/>
              </a:solidFill>
              <a:ea typeface="Times New Roman" panose="02020603050405020304" pitchFamily="18" charset="0"/>
            </a:endParaRPr>
          </a:p>
          <a:p>
            <a:pPr lvl="1" algn="just"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 smtClean="0">
                <a:solidFill>
                  <a:srgbClr val="3366FF"/>
                </a:solidFill>
                <a:ea typeface="Times New Roman" panose="02020603050405020304" pitchFamily="18" charset="0"/>
              </a:rPr>
              <a:t> Naučit </a:t>
            </a:r>
            <a:r>
              <a:rPr lang="cs-CZ" b="1" dirty="0">
                <a:solidFill>
                  <a:srgbClr val="3366FF"/>
                </a:solidFill>
                <a:ea typeface="Times New Roman" panose="02020603050405020304" pitchFamily="18" charset="0"/>
              </a:rPr>
              <a:t>dětí pít </a:t>
            </a:r>
            <a:r>
              <a:rPr lang="cs-CZ" b="1" dirty="0" smtClean="0">
                <a:solidFill>
                  <a:srgbClr val="3366FF"/>
                </a:solidFill>
                <a:ea typeface="Times New Roman" panose="02020603050405020304" pitchFamily="18" charset="0"/>
              </a:rPr>
              <a:t>vodu</a:t>
            </a:r>
            <a:endParaRPr lang="cs-CZ" b="1" dirty="0">
              <a:solidFill>
                <a:srgbClr val="3366FF"/>
              </a:solidFill>
              <a:ea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 smtClean="0">
                <a:solidFill>
                  <a:srgbClr val="3366FF"/>
                </a:solidFill>
                <a:ea typeface="Times New Roman" panose="02020603050405020304" pitchFamily="18" charset="0"/>
              </a:rPr>
              <a:t> Vést </a:t>
            </a:r>
            <a:r>
              <a:rPr lang="cs-CZ" b="1" dirty="0">
                <a:solidFill>
                  <a:srgbClr val="3366FF"/>
                </a:solidFill>
                <a:ea typeface="Times New Roman" panose="02020603050405020304" pitchFamily="18" charset="0"/>
              </a:rPr>
              <a:t>děti k pravidelnosti ve </a:t>
            </a:r>
            <a:r>
              <a:rPr lang="cs-CZ" b="1" dirty="0" smtClean="0">
                <a:solidFill>
                  <a:srgbClr val="3366FF"/>
                </a:solidFill>
                <a:ea typeface="Times New Roman" panose="02020603050405020304" pitchFamily="18" charset="0"/>
              </a:rPr>
              <a:t>stravování</a:t>
            </a:r>
            <a:endParaRPr lang="cs-CZ" b="1" dirty="0">
              <a:solidFill>
                <a:srgbClr val="3366FF"/>
              </a:solidFill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299614"/>
            <a:ext cx="3096344" cy="2056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55192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3366FF"/>
                </a:solidFill>
              </a:rPr>
              <a:t>Priority</a:t>
            </a:r>
            <a:r>
              <a:rPr lang="cs-CZ" sz="3600" b="1" dirty="0" smtClean="0">
                <a:solidFill>
                  <a:srgbClr val="3366FF"/>
                </a:solidFill>
              </a:rPr>
              <a:t> edukačního programu PaV</a:t>
            </a:r>
            <a:endParaRPr lang="cs-CZ" sz="3600" b="1" dirty="0">
              <a:solidFill>
                <a:srgbClr val="33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Š</a:t>
            </a:r>
            <a:r>
              <a:rPr lang="cs-CZ" b="1" dirty="0" smtClean="0">
                <a:solidFill>
                  <a:srgbClr val="FF0000"/>
                </a:solidFill>
              </a:rPr>
              <a:t>est</a:t>
            </a:r>
            <a:r>
              <a:rPr lang="cs-CZ" b="1" dirty="0">
                <a:solidFill>
                  <a:srgbClr val="FF0000"/>
                </a:solidFill>
              </a:rPr>
              <a:t> priorit (6 P neboli VI </a:t>
            </a:r>
            <a:r>
              <a:rPr lang="cs-CZ" b="1" dirty="0" smtClean="0">
                <a:solidFill>
                  <a:srgbClr val="FF0000"/>
                </a:solidFill>
              </a:rPr>
              <a:t>P)</a:t>
            </a:r>
            <a:r>
              <a:rPr lang="cs-CZ" b="1" dirty="0" smtClean="0"/>
              <a:t> </a:t>
            </a:r>
            <a:r>
              <a:rPr lang="cs-CZ" dirty="0" smtClean="0"/>
              <a:t>v oblasti pohybu i výživy:</a:t>
            </a:r>
            <a:endParaRPr lang="cs-CZ" dirty="0"/>
          </a:p>
          <a:p>
            <a:pPr marL="971550" lvl="1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66FF"/>
                </a:solidFill>
              </a:rPr>
              <a:t>pravidelnost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66FF"/>
                </a:solidFill>
              </a:rPr>
              <a:t>pestrost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66FF"/>
                </a:solidFill>
              </a:rPr>
              <a:t>přiměřenost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66FF"/>
                </a:solidFill>
              </a:rPr>
              <a:t>příprava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66FF"/>
                </a:solidFill>
              </a:rPr>
              <a:t>pravdivost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66FF"/>
                </a:solidFill>
              </a:rPr>
              <a:t>pitný režim</a:t>
            </a:r>
            <a:endParaRPr lang="cs-CZ" b="1" dirty="0">
              <a:solidFill>
                <a:srgbClr val="3366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944" y="2420888"/>
            <a:ext cx="2554445" cy="16948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330028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04320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3366FF"/>
                </a:solidFill>
              </a:rPr>
              <a:t>Šest </a:t>
            </a:r>
            <a:r>
              <a:rPr lang="cs-CZ" sz="3600" b="1" dirty="0">
                <a:solidFill>
                  <a:srgbClr val="3366FF"/>
                </a:solidFill>
              </a:rPr>
              <a:t>priorit školy (VI P) v oblasti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spcAft>
                <a:spcPts val="600"/>
              </a:spcAft>
              <a:buFont typeface="+mj-lt"/>
              <a:buAutoNum type="romanUcPeriod"/>
            </a:pP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</a:rPr>
              <a:t>Pravidelnost v oblasti výživy</a:t>
            </a:r>
            <a:endParaRPr lang="cs-CZ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Škola vytváří podmínky pro pravidelný stravovací režim žáků (svačina, oběd, případně odpolední svačina).</a:t>
            </a: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Učitelé a vychovatelé dohlížejí na pravidelný stravovací režim žáků a podněcují žáky k pravidelné a dostatečné konzumaci ovoce a zeleniny.</a:t>
            </a:r>
          </a:p>
          <a:p>
            <a:pPr marL="571500" lvl="0" indent="-571500" algn="just">
              <a:spcAft>
                <a:spcPts val="600"/>
              </a:spcAft>
              <a:buFont typeface="+mj-lt"/>
              <a:buAutoNum type="romanUcPeriod" startAt="2"/>
            </a:pP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</a:rPr>
              <a:t>Pestrost v oblasti výživy</a:t>
            </a:r>
            <a:endParaRPr lang="cs-CZ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Jídla připravovaná pro žáky školní jídelnou jsou pestrá, zdravá, chutná a žákům vhodně nabízená.</a:t>
            </a: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Učitelé a vychovatelé žáky podněcují k pestré stravě. </a:t>
            </a:r>
          </a:p>
          <a:p>
            <a:pPr marL="571500" lvl="0" indent="-571500" algn="just">
              <a:spcAft>
                <a:spcPts val="600"/>
              </a:spcAft>
              <a:buFont typeface="+mj-lt"/>
              <a:buAutoNum type="romanUcPeriod" startAt="3"/>
            </a:pP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</a:rPr>
              <a:t>Přiměřenost v oblasti výživy</a:t>
            </a:r>
            <a:endParaRPr lang="cs-CZ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Ve škole nejsou automaty a bufety s nevhodným sortimentem.</a:t>
            </a: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cs-CZ" dirty="0">
                <a:ea typeface="Times New Roman" panose="02020603050405020304" pitchFamily="18" charset="0"/>
              </a:rPr>
              <a:t>Učitelé a vychovatelé žáky nabádají ke střídmé konzumaci sladkých nápojů, sladkostí, příliš slaných nebo jiných nevhodných potravin.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B05B-DD22-472F-A9F3-A828C8A390A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566442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634</Words>
  <Application>Microsoft Office PowerPoint</Application>
  <PresentationFormat>Předvádění na obrazovce (4:3)</PresentationFormat>
  <Paragraphs>139</Paragraphs>
  <Slides>16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POHYB A VÝŽIVA Pokusné ověřování změn v pohybovém a výživovém režimu žáků ZŠ</vt:lpstr>
      <vt:lpstr>Organizace POP PaV</vt:lpstr>
      <vt:lpstr>Edukační program Pohyb a výživa</vt:lpstr>
      <vt:lpstr>Cíl edukačního programu PaV</vt:lpstr>
      <vt:lpstr>Konkrétní kroky pilotních škol v oblasti výživy</vt:lpstr>
      <vt:lpstr>Obsah edukačního programu PaV</vt:lpstr>
      <vt:lpstr>Priority edukačního programu PaV</vt:lpstr>
      <vt:lpstr>Priority edukačního programu PaV</vt:lpstr>
      <vt:lpstr>Šest priorit školy (VI P) v oblasti výživy</vt:lpstr>
      <vt:lpstr>Šest priorit školy (VI P) v oblasti výživy</vt:lpstr>
      <vt:lpstr>Motivace v edukačním programu PaV</vt:lpstr>
      <vt:lpstr>Struktura edukačního programu PaV</vt:lpstr>
      <vt:lpstr>VIP ŠKOLÁK</vt:lpstr>
      <vt:lpstr>Webové stránky POP PaV </vt:lpstr>
      <vt:lpstr>Děkujeme za pozornost</vt:lpstr>
      <vt:lpstr>Snímek 16</vt:lpstr>
    </vt:vector>
  </TitlesOfParts>
  <Company>NUOV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Pokusné ověřování programu Pohyb a výživa</dc:title>
  <dc:creator>Tupý Jan</dc:creator>
  <cp:lastModifiedBy>Vaše jméno</cp:lastModifiedBy>
  <cp:revision>81</cp:revision>
  <cp:lastPrinted>2014-04-28T08:36:45Z</cp:lastPrinted>
  <dcterms:created xsi:type="dcterms:W3CDTF">2014-03-30T19:18:32Z</dcterms:created>
  <dcterms:modified xsi:type="dcterms:W3CDTF">2014-05-21T21:38:18Z</dcterms:modified>
</cp:coreProperties>
</file>