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drawings/drawing1.xml" ContentType="application/vnd.openxmlformats-officedocument.drawingml.chartshapes+xml"/>
  <Override PartName="/ppt/charts/chart20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9"/>
    <a:srgbClr val="FFE697"/>
    <a:srgbClr val="FFD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4660"/>
  </p:normalViewPr>
  <p:slideViewPr>
    <p:cSldViewPr>
      <p:cViewPr varScale="1">
        <p:scale>
          <a:sx n="70" d="100"/>
          <a:sy n="70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300g_v\UsersTN\tamara.starnovska\Dokumenty\SPV\Anketa%20NT\anketa_NT%20v&#253;sled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2'!$B$3:$B$5</c:f>
              <c:numCache>
                <c:formatCode>General</c:formatCode>
                <c:ptCount val="3"/>
                <c:pt idx="0">
                  <c:v>94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267200"/>
        <c:axId val="140980224"/>
        <c:axId val="0"/>
      </c:bar3DChart>
      <c:catAx>
        <c:axId val="127267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40980224"/>
        <c:crosses val="autoZero"/>
        <c:auto val="1"/>
        <c:lblAlgn val="ctr"/>
        <c:lblOffset val="100"/>
        <c:noMultiLvlLbl val="0"/>
      </c:catAx>
      <c:valAx>
        <c:axId val="140980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267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2'!$F$3:$F$5</c:f>
              <c:numCache>
                <c:formatCode>General</c:formatCode>
                <c:ptCount val="3"/>
                <c:pt idx="0">
                  <c:v>4</c:v>
                </c:pt>
                <c:pt idx="1">
                  <c:v>26</c:v>
                </c:pt>
                <c:pt idx="2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150272"/>
        <c:axId val="160174080"/>
        <c:axId val="0"/>
      </c:bar3DChart>
      <c:catAx>
        <c:axId val="160150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60174080"/>
        <c:crosses val="autoZero"/>
        <c:auto val="1"/>
        <c:lblAlgn val="ctr"/>
        <c:lblOffset val="100"/>
        <c:noMultiLvlLbl val="0"/>
      </c:catAx>
      <c:valAx>
        <c:axId val="160174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15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635968155914212"/>
          <c:y val="5.0925925925925923E-2"/>
          <c:w val="0.84364031844085785"/>
          <c:h val="0.83929753572470112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2'!$G$3:$G$5</c:f>
              <c:numCache>
                <c:formatCode>General</c:formatCode>
                <c:ptCount val="3"/>
                <c:pt idx="0">
                  <c:v>5</c:v>
                </c:pt>
                <c:pt idx="1">
                  <c:v>32</c:v>
                </c:pt>
                <c:pt idx="2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052736"/>
        <c:axId val="142065024"/>
        <c:axId val="0"/>
      </c:bar3DChart>
      <c:catAx>
        <c:axId val="142052736"/>
        <c:scaling>
          <c:orientation val="minMax"/>
        </c:scaling>
        <c:delete val="0"/>
        <c:axPos val="b"/>
        <c:majorTickMark val="out"/>
        <c:minorTickMark val="none"/>
        <c:tickLblPos val="nextTo"/>
        <c:crossAx val="142065024"/>
        <c:crosses val="autoZero"/>
        <c:auto val="1"/>
        <c:lblAlgn val="ctr"/>
        <c:lblOffset val="100"/>
        <c:noMultiLvlLbl val="0"/>
      </c:catAx>
      <c:valAx>
        <c:axId val="14206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052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1'!$G$3:$G$5</c:f>
              <c:numCache>
                <c:formatCode>General</c:formatCode>
                <c:ptCount val="3"/>
                <c:pt idx="0">
                  <c:v>5</c:v>
                </c:pt>
                <c:pt idx="1">
                  <c:v>34</c:v>
                </c:pt>
                <c:pt idx="2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1013760"/>
        <c:axId val="161016064"/>
        <c:axId val="0"/>
      </c:bar3DChart>
      <c:catAx>
        <c:axId val="161013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61016064"/>
        <c:crosses val="autoZero"/>
        <c:auto val="1"/>
        <c:lblAlgn val="ctr"/>
        <c:lblOffset val="100"/>
        <c:noMultiLvlLbl val="0"/>
      </c:catAx>
      <c:valAx>
        <c:axId val="161016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013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1'!$H$3:$H$5</c:f>
              <c:numCache>
                <c:formatCode>General</c:formatCode>
                <c:ptCount val="3"/>
                <c:pt idx="0">
                  <c:v>2</c:v>
                </c:pt>
                <c:pt idx="1">
                  <c:v>68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2305536"/>
        <c:axId val="142307328"/>
        <c:axId val="0"/>
      </c:bar3DChart>
      <c:catAx>
        <c:axId val="142305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42307328"/>
        <c:crosses val="autoZero"/>
        <c:auto val="1"/>
        <c:lblAlgn val="ctr"/>
        <c:lblOffset val="100"/>
        <c:noMultiLvlLbl val="0"/>
      </c:catAx>
      <c:valAx>
        <c:axId val="14230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305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2'!$H$3:$H$5</c:f>
              <c:numCache>
                <c:formatCode>General</c:formatCode>
                <c:ptCount val="3"/>
                <c:pt idx="0">
                  <c:v>4</c:v>
                </c:pt>
                <c:pt idx="1">
                  <c:v>95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193152"/>
        <c:axId val="160379264"/>
        <c:axId val="0"/>
      </c:bar3DChart>
      <c:catAx>
        <c:axId val="160193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0379264"/>
        <c:crosses val="autoZero"/>
        <c:auto val="1"/>
        <c:lblAlgn val="ctr"/>
        <c:lblOffset val="100"/>
        <c:noMultiLvlLbl val="0"/>
      </c:catAx>
      <c:valAx>
        <c:axId val="160379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193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2'!$I$3:$I$5</c:f>
              <c:numCache>
                <c:formatCode>General</c:formatCode>
                <c:ptCount val="3"/>
                <c:pt idx="0">
                  <c:v>18</c:v>
                </c:pt>
                <c:pt idx="1">
                  <c:v>31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6782976"/>
        <c:axId val="156794880"/>
        <c:axId val="0"/>
      </c:bar3DChart>
      <c:catAx>
        <c:axId val="156782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56794880"/>
        <c:crosses val="autoZero"/>
        <c:auto val="1"/>
        <c:lblAlgn val="ctr"/>
        <c:lblOffset val="100"/>
        <c:noMultiLvlLbl val="0"/>
      </c:catAx>
      <c:valAx>
        <c:axId val="156794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782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1'!$I$3:$I$5</c:f>
              <c:numCache>
                <c:formatCode>General</c:formatCode>
                <c:ptCount val="3"/>
                <c:pt idx="0">
                  <c:v>17</c:v>
                </c:pt>
                <c:pt idx="1">
                  <c:v>45</c:v>
                </c:pt>
                <c:pt idx="2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8304768"/>
        <c:axId val="188324864"/>
        <c:axId val="0"/>
      </c:bar3DChart>
      <c:catAx>
        <c:axId val="188304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88324864"/>
        <c:crosses val="autoZero"/>
        <c:auto val="1"/>
        <c:lblAlgn val="ctr"/>
        <c:lblOffset val="100"/>
        <c:noMultiLvlLbl val="0"/>
      </c:catAx>
      <c:valAx>
        <c:axId val="18832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304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1'!$J$3:$J$5</c:f>
              <c:numCache>
                <c:formatCode>General</c:formatCode>
                <c:ptCount val="3"/>
                <c:pt idx="0">
                  <c:v>75</c:v>
                </c:pt>
                <c:pt idx="1">
                  <c:v>7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46048"/>
        <c:axId val="10953088"/>
        <c:axId val="0"/>
      </c:bar3DChart>
      <c:catAx>
        <c:axId val="10946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53088"/>
        <c:crosses val="autoZero"/>
        <c:auto val="1"/>
        <c:lblAlgn val="ctr"/>
        <c:lblOffset val="100"/>
        <c:noMultiLvlLbl val="0"/>
      </c:catAx>
      <c:valAx>
        <c:axId val="10953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46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2'!$J$3:$J$5</c:f>
              <c:numCache>
                <c:formatCode>General</c:formatCode>
                <c:ptCount val="3"/>
                <c:pt idx="0">
                  <c:v>86</c:v>
                </c:pt>
                <c:pt idx="1">
                  <c:v>2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155136"/>
        <c:axId val="160156672"/>
        <c:axId val="0"/>
      </c:bar3DChart>
      <c:catAx>
        <c:axId val="160155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60156672"/>
        <c:crosses val="autoZero"/>
        <c:auto val="1"/>
        <c:lblAlgn val="ctr"/>
        <c:lblOffset val="100"/>
        <c:noMultiLvlLbl val="0"/>
      </c:catAx>
      <c:valAx>
        <c:axId val="16015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155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'graf 1'!$A$3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numRef>
              <c:f>'graf 1'!$B$2:$J$2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1'!$B$3:$J$3</c:f>
              <c:numCache>
                <c:formatCode>General</c:formatCode>
                <c:ptCount val="9"/>
                <c:pt idx="0">
                  <c:v>90</c:v>
                </c:pt>
                <c:pt idx="1">
                  <c:v>22</c:v>
                </c:pt>
                <c:pt idx="2">
                  <c:v>52</c:v>
                </c:pt>
                <c:pt idx="3">
                  <c:v>32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17</c:v>
                </c:pt>
                <c:pt idx="8">
                  <c:v>75</c:v>
                </c:pt>
              </c:numCache>
            </c:numRef>
          </c:val>
        </c:ser>
        <c:ser>
          <c:idx val="1"/>
          <c:order val="1"/>
          <c:tx>
            <c:strRef>
              <c:f>'graf 1'!$A$4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cat>
            <c:numRef>
              <c:f>'graf 1'!$B$2:$J$2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1'!$B$4:$J$4</c:f>
              <c:numCache>
                <c:formatCode>General</c:formatCode>
                <c:ptCount val="9"/>
                <c:pt idx="0">
                  <c:v>2</c:v>
                </c:pt>
                <c:pt idx="1">
                  <c:v>14</c:v>
                </c:pt>
                <c:pt idx="2">
                  <c:v>10</c:v>
                </c:pt>
                <c:pt idx="3">
                  <c:v>46</c:v>
                </c:pt>
                <c:pt idx="4">
                  <c:v>27</c:v>
                </c:pt>
                <c:pt idx="5">
                  <c:v>34</c:v>
                </c:pt>
                <c:pt idx="6">
                  <c:v>68</c:v>
                </c:pt>
                <c:pt idx="7">
                  <c:v>45</c:v>
                </c:pt>
                <c:pt idx="8">
                  <c:v>7</c:v>
                </c:pt>
              </c:numCache>
            </c:numRef>
          </c:val>
        </c:ser>
        <c:ser>
          <c:idx val="2"/>
          <c:order val="2"/>
          <c:tx>
            <c:strRef>
              <c:f>'graf 1'!$A$5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cat>
            <c:numRef>
              <c:f>'graf 1'!$B$2:$J$2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1'!$B$5:$J$5</c:f>
              <c:numCache>
                <c:formatCode>General</c:formatCode>
                <c:ptCount val="9"/>
                <c:pt idx="0">
                  <c:v>8</c:v>
                </c:pt>
                <c:pt idx="1">
                  <c:v>64</c:v>
                </c:pt>
                <c:pt idx="2">
                  <c:v>38</c:v>
                </c:pt>
                <c:pt idx="3">
                  <c:v>22</c:v>
                </c:pt>
                <c:pt idx="4">
                  <c:v>69</c:v>
                </c:pt>
                <c:pt idx="5">
                  <c:v>61</c:v>
                </c:pt>
                <c:pt idx="6">
                  <c:v>30</c:v>
                </c:pt>
                <c:pt idx="7">
                  <c:v>38</c:v>
                </c:pt>
                <c:pt idx="8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88160"/>
        <c:axId val="10994432"/>
        <c:axId val="0"/>
      </c:bar3DChart>
      <c:catAx>
        <c:axId val="1098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94432"/>
        <c:crosses val="autoZero"/>
        <c:auto val="1"/>
        <c:lblAlgn val="ctr"/>
        <c:lblOffset val="100"/>
        <c:noMultiLvlLbl val="0"/>
      </c:catAx>
      <c:valAx>
        <c:axId val="1099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88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4843438448359541"/>
          <c:y val="1.5117367911501896E-2"/>
          <c:w val="0.22566147621024565"/>
          <c:h val="5.5589656704810579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rgbClr val="FFE389"/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1'!$B$3:$B$5</c:f>
              <c:numCache>
                <c:formatCode>General</c:formatCode>
                <c:ptCount val="3"/>
                <c:pt idx="0">
                  <c:v>90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826112"/>
        <c:axId val="160827648"/>
        <c:axId val="0"/>
      </c:bar3DChart>
      <c:catAx>
        <c:axId val="160826112"/>
        <c:scaling>
          <c:orientation val="minMax"/>
        </c:scaling>
        <c:delete val="0"/>
        <c:axPos val="b"/>
        <c:majorTickMark val="out"/>
        <c:minorTickMark val="none"/>
        <c:tickLblPos val="nextTo"/>
        <c:crossAx val="160827648"/>
        <c:crosses val="autoZero"/>
        <c:auto val="1"/>
        <c:lblAlgn val="ctr"/>
        <c:lblOffset val="100"/>
        <c:noMultiLvlLbl val="0"/>
      </c:catAx>
      <c:valAx>
        <c:axId val="160827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826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'graf 2'!$A$3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numRef>
              <c:f>'graf 2'!$B$2:$J$2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2'!$B$3:$J$3</c:f>
              <c:numCache>
                <c:formatCode>General</c:formatCode>
                <c:ptCount val="9"/>
                <c:pt idx="0">
                  <c:v>94</c:v>
                </c:pt>
                <c:pt idx="1">
                  <c:v>21</c:v>
                </c:pt>
                <c:pt idx="2">
                  <c:v>66</c:v>
                </c:pt>
                <c:pt idx="3">
                  <c:v>22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18</c:v>
                </c:pt>
                <c:pt idx="8">
                  <c:v>86</c:v>
                </c:pt>
              </c:numCache>
            </c:numRef>
          </c:val>
        </c:ser>
        <c:ser>
          <c:idx val="1"/>
          <c:order val="1"/>
          <c:tx>
            <c:strRef>
              <c:f>'graf 2'!$A$4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cat>
            <c:numRef>
              <c:f>'graf 2'!$B$2:$J$2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2'!$B$4:$J$4</c:f>
              <c:numCache>
                <c:formatCode>General</c:formatCode>
                <c:ptCount val="9"/>
                <c:pt idx="0">
                  <c:v>4</c:v>
                </c:pt>
                <c:pt idx="1">
                  <c:v>15</c:v>
                </c:pt>
                <c:pt idx="2">
                  <c:v>14</c:v>
                </c:pt>
                <c:pt idx="3">
                  <c:v>56</c:v>
                </c:pt>
                <c:pt idx="4">
                  <c:v>26</c:v>
                </c:pt>
                <c:pt idx="5">
                  <c:v>32</c:v>
                </c:pt>
                <c:pt idx="6">
                  <c:v>95</c:v>
                </c:pt>
                <c:pt idx="7">
                  <c:v>31</c:v>
                </c:pt>
                <c:pt idx="8">
                  <c:v>2</c:v>
                </c:pt>
              </c:numCache>
            </c:numRef>
          </c:val>
        </c:ser>
        <c:ser>
          <c:idx val="2"/>
          <c:order val="2"/>
          <c:tx>
            <c:strRef>
              <c:f>'graf 2'!$A$5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cat>
            <c:numRef>
              <c:f>'graf 2'!$B$2:$J$2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'graf 2'!$B$5:$J$5</c:f>
              <c:numCache>
                <c:formatCode>General</c:formatCode>
                <c:ptCount val="9"/>
                <c:pt idx="0">
                  <c:v>2</c:v>
                </c:pt>
                <c:pt idx="1">
                  <c:v>64</c:v>
                </c:pt>
                <c:pt idx="2">
                  <c:v>20</c:v>
                </c:pt>
                <c:pt idx="3">
                  <c:v>10</c:v>
                </c:pt>
                <c:pt idx="4">
                  <c:v>69</c:v>
                </c:pt>
                <c:pt idx="5">
                  <c:v>63</c:v>
                </c:pt>
                <c:pt idx="6">
                  <c:v>1</c:v>
                </c:pt>
                <c:pt idx="7">
                  <c:v>51</c:v>
                </c:pt>
                <c:pt idx="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02240"/>
        <c:axId val="11003776"/>
        <c:axId val="0"/>
      </c:bar3DChart>
      <c:catAx>
        <c:axId val="1100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03776"/>
        <c:crosses val="autoZero"/>
        <c:auto val="1"/>
        <c:lblAlgn val="ctr"/>
        <c:lblOffset val="100"/>
        <c:noMultiLvlLbl val="0"/>
      </c:catAx>
      <c:valAx>
        <c:axId val="1100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0224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rgbClr val="FFE697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1'!$C$3:$C$5</c:f>
              <c:numCache>
                <c:formatCode>General</c:formatCode>
                <c:ptCount val="3"/>
                <c:pt idx="0">
                  <c:v>22</c:v>
                </c:pt>
                <c:pt idx="1">
                  <c:v>14</c:v>
                </c:pt>
                <c:pt idx="2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669440"/>
        <c:axId val="113955968"/>
        <c:axId val="0"/>
      </c:bar3DChart>
      <c:catAx>
        <c:axId val="94669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3955968"/>
        <c:crosses val="autoZero"/>
        <c:auto val="1"/>
        <c:lblAlgn val="ctr"/>
        <c:lblOffset val="100"/>
        <c:noMultiLvlLbl val="0"/>
      </c:catAx>
      <c:valAx>
        <c:axId val="113955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66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2'!$C$3:$C$5</c:f>
              <c:numCache>
                <c:formatCode>General</c:formatCode>
                <c:ptCount val="3"/>
                <c:pt idx="0">
                  <c:v>21</c:v>
                </c:pt>
                <c:pt idx="1">
                  <c:v>15</c:v>
                </c:pt>
                <c:pt idx="2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772800"/>
        <c:axId val="89775104"/>
        <c:axId val="0"/>
      </c:bar3DChart>
      <c:catAx>
        <c:axId val="8977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89775104"/>
        <c:crosses val="autoZero"/>
        <c:auto val="1"/>
        <c:lblAlgn val="ctr"/>
        <c:lblOffset val="100"/>
        <c:noMultiLvlLbl val="0"/>
      </c:catAx>
      <c:valAx>
        <c:axId val="8977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77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2'!$D$3:$D$5</c:f>
              <c:numCache>
                <c:formatCode>General</c:formatCode>
                <c:ptCount val="3"/>
                <c:pt idx="0">
                  <c:v>66</c:v>
                </c:pt>
                <c:pt idx="1">
                  <c:v>14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346432"/>
        <c:axId val="113347968"/>
        <c:axId val="0"/>
      </c:bar3DChart>
      <c:catAx>
        <c:axId val="113346432"/>
        <c:scaling>
          <c:orientation val="minMax"/>
        </c:scaling>
        <c:delete val="0"/>
        <c:axPos val="b"/>
        <c:majorTickMark val="out"/>
        <c:minorTickMark val="none"/>
        <c:tickLblPos val="nextTo"/>
        <c:crossAx val="113347968"/>
        <c:crosses val="autoZero"/>
        <c:auto val="1"/>
        <c:lblAlgn val="ctr"/>
        <c:lblOffset val="100"/>
        <c:noMultiLvlLbl val="0"/>
      </c:catAx>
      <c:valAx>
        <c:axId val="113347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346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1'!$D$3:$D$5</c:f>
              <c:numCache>
                <c:formatCode>General</c:formatCode>
                <c:ptCount val="3"/>
                <c:pt idx="0">
                  <c:v>52</c:v>
                </c:pt>
                <c:pt idx="1">
                  <c:v>10</c:v>
                </c:pt>
                <c:pt idx="2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326336"/>
        <c:axId val="113341952"/>
        <c:axId val="0"/>
      </c:bar3DChart>
      <c:catAx>
        <c:axId val="113326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3341952"/>
        <c:crosses val="autoZero"/>
        <c:auto val="1"/>
        <c:lblAlgn val="ctr"/>
        <c:lblOffset val="100"/>
        <c:noMultiLvlLbl val="0"/>
      </c:catAx>
      <c:valAx>
        <c:axId val="113341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326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2'!$E$3:$E$5</c:f>
              <c:numCache>
                <c:formatCode>General</c:formatCode>
                <c:ptCount val="3"/>
                <c:pt idx="0">
                  <c:v>22</c:v>
                </c:pt>
                <c:pt idx="1">
                  <c:v>56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992448"/>
        <c:axId val="113993984"/>
        <c:axId val="0"/>
      </c:bar3DChart>
      <c:catAx>
        <c:axId val="11399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3993984"/>
        <c:crosses val="autoZero"/>
        <c:auto val="1"/>
        <c:lblAlgn val="ctr"/>
        <c:lblOffset val="100"/>
        <c:noMultiLvlLbl val="0"/>
      </c:catAx>
      <c:valAx>
        <c:axId val="11399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992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1'!$E$3:$E$5</c:f>
              <c:numCache>
                <c:formatCode>General</c:formatCode>
                <c:ptCount val="3"/>
                <c:pt idx="0">
                  <c:v>32</c:v>
                </c:pt>
                <c:pt idx="1">
                  <c:v>46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6815744"/>
        <c:axId val="156817280"/>
        <c:axId val="0"/>
      </c:bar3DChart>
      <c:catAx>
        <c:axId val="156815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56817280"/>
        <c:crosses val="autoZero"/>
        <c:auto val="1"/>
        <c:lblAlgn val="ctr"/>
        <c:lblOffset val="100"/>
        <c:noMultiLvlLbl val="0"/>
      </c:catAx>
      <c:valAx>
        <c:axId val="15681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815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'graf 1'!$F$3:$F$5</c:f>
              <c:numCache>
                <c:formatCode>General</c:formatCode>
                <c:ptCount val="3"/>
                <c:pt idx="0">
                  <c:v>4</c:v>
                </c:pt>
                <c:pt idx="1">
                  <c:v>27</c:v>
                </c:pt>
                <c:pt idx="2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1027584"/>
        <c:axId val="141050240"/>
        <c:axId val="0"/>
      </c:bar3DChart>
      <c:catAx>
        <c:axId val="14102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1050240"/>
        <c:crosses val="autoZero"/>
        <c:auto val="1"/>
        <c:lblAlgn val="ctr"/>
        <c:lblOffset val="100"/>
        <c:noMultiLvlLbl val="0"/>
      </c:catAx>
      <c:valAx>
        <c:axId val="14105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027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0.0375</cdr:x>
      <cdr:y>0.03299</cdr:y>
    </cdr:from>
    <cdr:to>
      <cdr:x>0.2375</cdr:x>
      <cdr:y>0.13021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71450" y="90488"/>
          <a:ext cx="9144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 b="1"/>
            <a:t>Graf 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0.03125</cdr:x>
      <cdr:y>0.03993</cdr:y>
    </cdr:from>
    <cdr:to>
      <cdr:x>0.30625</cdr:x>
      <cdr:y>0.11979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42875" y="109539"/>
          <a:ext cx="1257300" cy="219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 b="1"/>
            <a:t>Graf 2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C4967-D5E1-4976-BDC6-C0E55297B5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96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24453-F977-4EFA-A870-C3D0652153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280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30C21-60DB-45A6-8563-F90787B7CC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859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B778F-E5CE-4B0C-974A-A67AED4BCE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2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17960-56E6-413B-BAC3-34BC7856A3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452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2A8BA-E941-4E17-8DBA-3B2D2EC9B3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01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D04FB-658B-4E20-87FF-FFCCD86A0C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445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417B-09C0-4545-B092-1C119569E4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346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4D5B0-376E-4E3B-ABAE-D241FBE2F2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155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A9E71-2934-4822-B981-03F43875D9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37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C8BF4-1B56-4385-BF4D-47E46FD92E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90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6ADFF9-02DA-424C-A6D3-6A0D1DD51A7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nutriční terapeuty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kolo </a:t>
            </a:r>
            <a:r>
              <a:rPr lang="cs-CZ" sz="2400" dirty="0" smtClean="0"/>
              <a:t>na celostátní konferenci v říjnu 2013 v Pardubicích – hlasovacím zařízením (cca 70 účastníků)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457200" indent="-457200">
              <a:buFontTx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kolo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on-line přes stránky Společnosti pro výživu listopad-prosinec 2013 (cca </a:t>
            </a:r>
            <a:r>
              <a:rPr lang="cs-CZ" sz="2400" dirty="0" smtClean="0"/>
              <a:t>131</a:t>
            </a:r>
            <a:r>
              <a:rPr lang="cs-CZ" sz="2400" dirty="0" smtClean="0"/>
              <a:t> účastníků)</a:t>
            </a:r>
          </a:p>
          <a:p>
            <a:pPr marL="457200" indent="-457200">
              <a:buAutoNum type="arabicPeriod"/>
            </a:pP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000" dirty="0" smtClean="0"/>
              <a:t>Autorka ankety, srovnávacího vyhodnocení výsledků a této prezentace  Bc.T.Starnovská, Sekce výživy a klinické výživy ČAS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7858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490066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8. Doporučíte </a:t>
            </a:r>
            <a:r>
              <a:rPr lang="cs-CZ" altLang="cs-CZ" sz="2800" u="sng" dirty="0"/>
              <a:t>svému dítěti studium NT</a:t>
            </a:r>
          </a:p>
        </p:txBody>
      </p:sp>
      <p:sp>
        <p:nvSpPr>
          <p:cNvPr id="3072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11188" y="908720"/>
            <a:ext cx="4114800" cy="1224136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Ano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Ne</a:t>
            </a:r>
            <a:endParaRPr lang="en-US" altLang="cs-CZ" sz="2000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Nevím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726986"/>
              </p:ext>
            </p:extLst>
          </p:nvPr>
        </p:nvGraphicFramePr>
        <p:xfrm>
          <a:off x="4283968" y="2636912"/>
          <a:ext cx="20162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80220"/>
              </p:ext>
            </p:extLst>
          </p:nvPr>
        </p:nvGraphicFramePr>
        <p:xfrm>
          <a:off x="1547664" y="2564904"/>
          <a:ext cx="18669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Obdélník 1"/>
          <p:cNvSpPr/>
          <p:nvPr/>
        </p:nvSpPr>
        <p:spPr>
          <a:xfrm>
            <a:off x="3923928" y="836712"/>
            <a:ext cx="18722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9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9. Chcete </a:t>
            </a:r>
            <a:r>
              <a:rPr lang="cs-CZ" altLang="cs-CZ" sz="2800" u="sng" dirty="0"/>
              <a:t>zůstat NT</a:t>
            </a:r>
          </a:p>
        </p:txBody>
      </p:sp>
      <p:sp>
        <p:nvSpPr>
          <p:cNvPr id="31747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2" y="908720"/>
            <a:ext cx="5399831" cy="1224136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Ano</a:t>
            </a:r>
            <a:endParaRPr lang="en-US" altLang="cs-CZ" sz="2000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Ne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Ano, ale u jiného zaměstnavatele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3396"/>
              </p:ext>
            </p:extLst>
          </p:nvPr>
        </p:nvGraphicFramePr>
        <p:xfrm>
          <a:off x="899592" y="2708920"/>
          <a:ext cx="22322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808105"/>
              </p:ext>
            </p:extLst>
          </p:nvPr>
        </p:nvGraphicFramePr>
        <p:xfrm>
          <a:off x="4283968" y="2708920"/>
          <a:ext cx="20882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Celkový graf 1 (Pardubice)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276567"/>
              </p:ext>
            </p:extLst>
          </p:nvPr>
        </p:nvGraphicFramePr>
        <p:xfrm>
          <a:off x="467544" y="1412776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064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Celkový graf 2 (on-line)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157627"/>
              </p:ext>
            </p:extLst>
          </p:nvPr>
        </p:nvGraphicFramePr>
        <p:xfrm>
          <a:off x="539552" y="1412776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200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ankety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zjištění dosaženého vzdělání a preference formy kvalifikačního vzdělání pro budoucnost,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</a:t>
            </a:r>
            <a:r>
              <a:rPr lang="cs-CZ" dirty="0" smtClean="0"/>
              <a:t>eálné potřeby NT ve vazbě na počet pacientů v přímé péči z pohledu NT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reálné představy o adekvátním příjmu mezi NT v praxi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věkové zastoupení a tím i prognóza počtu NT v horizontu 10 – 15 let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87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1. Jaká </a:t>
            </a:r>
            <a:r>
              <a:rPr lang="cs-CZ" altLang="cs-CZ" sz="2800" u="sng" dirty="0"/>
              <a:t>je Vaše profese</a:t>
            </a:r>
          </a:p>
        </p:txBody>
      </p:sp>
      <p:sp>
        <p:nvSpPr>
          <p:cNvPr id="23555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11188" y="908720"/>
            <a:ext cx="6337076" cy="108012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Nutriční terapeut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Zdravotník jiné profese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Nezdravotník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522426"/>
              </p:ext>
            </p:extLst>
          </p:nvPr>
        </p:nvGraphicFramePr>
        <p:xfrm>
          <a:off x="3275856" y="3140968"/>
          <a:ext cx="20162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71116"/>
              </p:ext>
            </p:extLst>
          </p:nvPr>
        </p:nvGraphicFramePr>
        <p:xfrm>
          <a:off x="1115616" y="3140968"/>
          <a:ext cx="2009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2. Jaké </a:t>
            </a:r>
            <a:r>
              <a:rPr lang="cs-CZ" altLang="cs-CZ" sz="2800" u="sng" dirty="0"/>
              <a:t>je Vaše nejvyšší dosažené vzdělání</a:t>
            </a:r>
          </a:p>
        </p:txBody>
      </p:sp>
      <p:sp>
        <p:nvSpPr>
          <p:cNvPr id="2457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27088" y="908721"/>
            <a:ext cx="7201296" cy="115212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SŠ, VOŠ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SŠ, VOŠ </a:t>
            </a:r>
            <a:r>
              <a:rPr lang="cs-CZ" altLang="cs-CZ" sz="2000" dirty="0" smtClean="0"/>
              <a:t>+ specializace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VŠ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353502"/>
              </p:ext>
            </p:extLst>
          </p:nvPr>
        </p:nvGraphicFramePr>
        <p:xfrm>
          <a:off x="755576" y="2636912"/>
          <a:ext cx="20859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336198"/>
              </p:ext>
            </p:extLst>
          </p:nvPr>
        </p:nvGraphicFramePr>
        <p:xfrm>
          <a:off x="3347864" y="2492896"/>
          <a:ext cx="2088232" cy="288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3. Před </a:t>
            </a:r>
            <a:r>
              <a:rPr lang="cs-CZ" altLang="cs-CZ" sz="2800" u="sng" dirty="0"/>
              <a:t>kolika lety jste dostudovali</a:t>
            </a:r>
          </a:p>
        </p:txBody>
      </p:sp>
      <p:sp>
        <p:nvSpPr>
          <p:cNvPr id="2560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9750" y="980729"/>
            <a:ext cx="4114800" cy="1224136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0 – 5 let</a:t>
            </a:r>
            <a:endParaRPr lang="en-US" altLang="cs-CZ" sz="2000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5 – 15 let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Nad 15 let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045618"/>
              </p:ext>
            </p:extLst>
          </p:nvPr>
        </p:nvGraphicFramePr>
        <p:xfrm>
          <a:off x="3851920" y="2492896"/>
          <a:ext cx="223224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345166"/>
              </p:ext>
            </p:extLst>
          </p:nvPr>
        </p:nvGraphicFramePr>
        <p:xfrm>
          <a:off x="611560" y="2564904"/>
          <a:ext cx="22193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4. Pracujete </a:t>
            </a:r>
            <a:r>
              <a:rPr lang="cs-CZ" altLang="cs-CZ" sz="2800" u="sng" dirty="0"/>
              <a:t>převážně</a:t>
            </a:r>
          </a:p>
        </p:txBody>
      </p:sp>
      <p:sp>
        <p:nvSpPr>
          <p:cNvPr id="26627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08721"/>
            <a:ext cx="8147248" cy="151216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Administrativně provozní zajištění léčebné výživy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Přímá péče o pacienta/klienta</a:t>
            </a:r>
            <a:endParaRPr lang="en-US" altLang="cs-CZ" sz="2000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Vedoucí pozice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269658"/>
              </p:ext>
            </p:extLst>
          </p:nvPr>
        </p:nvGraphicFramePr>
        <p:xfrm>
          <a:off x="4499992" y="2780928"/>
          <a:ext cx="2324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461679"/>
              </p:ext>
            </p:extLst>
          </p:nvPr>
        </p:nvGraphicFramePr>
        <p:xfrm>
          <a:off x="1331640" y="2780928"/>
          <a:ext cx="23431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800" u="sng" dirty="0" smtClean="0"/>
              <a:t>5. Jaké </a:t>
            </a:r>
            <a:r>
              <a:rPr lang="cs-CZ" altLang="cs-CZ" sz="2800" u="sng" dirty="0"/>
              <a:t>vzdělání NT považujete za optimální pro budoucnost</a:t>
            </a:r>
          </a:p>
        </p:txBody>
      </p:sp>
      <p:sp>
        <p:nvSpPr>
          <p:cNvPr id="27651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3" y="1412776"/>
            <a:ext cx="4114800" cy="1224136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Středoškolské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Vyšší odborné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Vysokoškolské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249517"/>
              </p:ext>
            </p:extLst>
          </p:nvPr>
        </p:nvGraphicFramePr>
        <p:xfrm>
          <a:off x="683568" y="2924944"/>
          <a:ext cx="1981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589691"/>
              </p:ext>
            </p:extLst>
          </p:nvPr>
        </p:nvGraphicFramePr>
        <p:xfrm>
          <a:off x="4211960" y="2924944"/>
          <a:ext cx="18722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6. Jaký </a:t>
            </a:r>
            <a:r>
              <a:rPr lang="cs-CZ" altLang="cs-CZ" sz="2800" u="sng" dirty="0"/>
              <a:t>počet NT považujete za optimální</a:t>
            </a:r>
          </a:p>
        </p:txBody>
      </p:sp>
      <p:sp>
        <p:nvSpPr>
          <p:cNvPr id="28675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95288" y="836713"/>
            <a:ext cx="4114800" cy="115212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1 na 120 pacientů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1 na 80 pacientů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1 na 30 pacientů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430837"/>
              </p:ext>
            </p:extLst>
          </p:nvPr>
        </p:nvGraphicFramePr>
        <p:xfrm>
          <a:off x="4860032" y="2852936"/>
          <a:ext cx="19442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161112"/>
              </p:ext>
            </p:extLst>
          </p:nvPr>
        </p:nvGraphicFramePr>
        <p:xfrm>
          <a:off x="1619672" y="2852936"/>
          <a:ext cx="20162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cs-CZ" altLang="cs-CZ" sz="2800" u="sng" dirty="0" smtClean="0"/>
              <a:t>7. Jaký </a:t>
            </a:r>
            <a:r>
              <a:rPr lang="cs-CZ" altLang="cs-CZ" sz="2800" u="sng" dirty="0"/>
              <a:t>čistý příjem považujete za vhodný</a:t>
            </a:r>
          </a:p>
        </p:txBody>
      </p:sp>
      <p:sp>
        <p:nvSpPr>
          <p:cNvPr id="2969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00113" y="836713"/>
            <a:ext cx="4114800" cy="1152127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000" dirty="0"/>
              <a:t>15 tisíc</a:t>
            </a:r>
            <a:endParaRPr lang="en-US" altLang="cs-CZ" sz="2000" dirty="0"/>
          </a:p>
          <a:p>
            <a:pPr marL="609600" indent="-609600">
              <a:buFontTx/>
              <a:buAutoNum type="arabicPeriod"/>
            </a:pPr>
            <a:r>
              <a:rPr lang="cs-CZ" altLang="cs-CZ" sz="2000" dirty="0">
                <a:solidFill>
                  <a:srgbClr val="FF0000"/>
                </a:solidFill>
              </a:rPr>
              <a:t>25 tisíc</a:t>
            </a:r>
            <a:endParaRPr lang="en-US" altLang="cs-CZ" sz="2000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cs-CZ" altLang="cs-CZ" sz="2000" dirty="0"/>
              <a:t>35 tisíc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237806"/>
              </p:ext>
            </p:extLst>
          </p:nvPr>
        </p:nvGraphicFramePr>
        <p:xfrm>
          <a:off x="1187624" y="2708920"/>
          <a:ext cx="2009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102253"/>
              </p:ext>
            </p:extLst>
          </p:nvPr>
        </p:nvGraphicFramePr>
        <p:xfrm>
          <a:off x="4427984" y="2708920"/>
          <a:ext cx="21602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6"/>
  <p:tag name="DELIMITERS" val="3.1"/>
  <p:tag name="SHOWBARVISIBLE" val="True"/>
  <p:tag name="EXPANDSHOWBAR" val="True"/>
  <p:tag name="USESECONDARYMONITOR" val="True"/>
  <p:tag name="ENABLEPRESENTERVPAD" val="False"/>
  <p:tag name="DEFAULTPORT" val="1001"/>
  <p:tag name="REQUIREPASSWORD" val="Fals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USEENTERPRISEMANAGER" val="False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ADDINALWAYSLOADED" val="False"/>
  <p:tag name="ZEROBASED" val="False"/>
  <p:tag name="AUTOADJUSTPARTRANGE" val="True"/>
  <p:tag name="CHARTSCALE" val="True"/>
  <p:tag name="INCLUDESESSIO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495F43DEFDB449B9CE8694F3893E781"/>
  <p:tag name="SLIDEID" val="5495F43DEFDB449B9CE8694F3893E781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Jaké vzdělání NT považujete za optimální pro budoucnost"/>
  <p:tag name="ANSWERSALIAS" val="Středoškolské|smicln|Vyšší odborné|smicln|Vysokoškolské"/>
  <p:tag name="RESPONSESGATHERED" val="True"/>
  <p:tag name="TOTALRESPONSES" val="48"/>
  <p:tag name="RESPONSECOUNT" val="48"/>
  <p:tag name="SLICED" val="False"/>
  <p:tag name="RESPONSES" val="USB[006831],1,100,3;3;2;2;3;3;3;3;3;2;3;3;3;3;3;2;3;2;3;3;3;2;2;3;3;3;3;3;3;-;2;1;3;3;3;3;1;3;2;3;2;2;3;-;3;-;2;3;3;2;-;3;-;-;-;-;-;-;-;-;-;-;-;-;-;-;-;-;-;-;-;-;-;-;-;-;-;-;-;-;-;-;-;-;-;-;-;-;-;-;-;-;-;-;-;-;-;-;-;-;\1001,0,0,-;"/>
  <p:tag name="CHARTSTRINGSTD" val="2 13 33"/>
  <p:tag name="CHARTSTRINGREV" val="33 13 2"/>
  <p:tag name="CHARTSTRINGSTDPER" val="0,0416666666666667 0,270833333333333 0,6875"/>
  <p:tag name="CHARTSTRINGREVPER" val="0,6875 0,270833333333333 0,041666666666666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43"/>
  <p:tag name="FONTSIZE" val="32"/>
  <p:tag name="BULLETTYPE" val="ppBulletArabicPeriod"/>
  <p:tag name="ANSWERTEXT" val="Středoškolské&#10;Vyšší odborné&#10;Vysokoškolské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DBC8B5A95A54A75B16AFAEEA05C4D4A"/>
  <p:tag name="SLIDEID" val="1DBC8B5A95A54A75B16AFAEEA05C4D4A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Jaký počet NT považujete za optimální"/>
  <p:tag name="ANSWERSALIAS" val="1 na 120 pacientů|smicln|1 na 80 pacientů|smicln|1 na 30 pacientů"/>
  <p:tag name="RESPONSESGATHERED" val="True"/>
  <p:tag name="TOTALRESPONSES" val="44"/>
  <p:tag name="RESPONSECOUNT" val="44"/>
  <p:tag name="SLICED" val="False"/>
  <p:tag name="RESPONSES" val="USB[006831],1,100,3;1;2;2;3;-;3;3;-;2;3;3;3;2;2;3;-;3;2;3;-;2;3;3;3;3;3;1;3;3;2;3;3;-;2;3;2;2;3;3;3;3;3;-;2;2;3;-;2;2;-;3;-;-;-;-;-;-;-;-;-;-;-;-;-;-;-;-;-;-;-;-;-;-;-;-;-;-;-;-;-;-;-;-;-;-;-;-;-;-;-;-;-;-;-;-;-;-;-;-;\1001,0,0,-;"/>
  <p:tag name="CHARTSTRINGSTD" val="2 15 27"/>
  <p:tag name="CHARTSTRINGREV" val="27 15 2"/>
  <p:tag name="CHARTSTRINGSTDPER" val="0,0454545454545455 0,340909090909091 0,613636363636364"/>
  <p:tag name="CHARTSTRINGREVPER" val="0,613636363636364 0,340909090909091 0,045454545454545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53"/>
  <p:tag name="FONTSIZE" val="32"/>
  <p:tag name="BULLETTYPE" val="ppBulletArabicPeriod"/>
  <p:tag name="ANSWERTEXT" val="1 na 120 pacientů&#10;1 na 80 pacientů&#10;1 na 30 pacientů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6F7A3F9E3B9461D835BDA9383C338D9"/>
  <p:tag name="SLIDEID" val="36F7A3F9E3B9461D835BDA9383C338D9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Jaký čistý příjem považujete za vhodný"/>
  <p:tag name="ANSWERSALIAS" val="15 tisíc|smicln|25 tisíc|smicln|35 tisíc"/>
  <p:tag name="RESPONSESGATHERED" val="True"/>
  <p:tag name="TOTALRESPONSES" val="44"/>
  <p:tag name="RESPONSECOUNT" val="44"/>
  <p:tag name="SLICED" val="False"/>
  <p:tag name="RESPONSES" val="USB[006831],1,100,-;3;2;2;3;-;2;2;-;2;2;2;3;2;2;2;-;2;3;1;-;3;2;2;3;3;2;2;-;3;2;2;2;3;2;2;2;2;2;2;3;3;2;-;2;2;3;3;2;2;-;2;-;-;-;-;-;-;-;-;-;-;-;-;-;-;-;-;-;-;-;-;-;-;-;-;-;-;-;-;-;-;-;-;-;-;-;-;-;-;-;-;-;-;-;-;-;-;-;-;\1001,0,0,-;"/>
  <p:tag name="CHARTSTRINGSTD" val="1 30 13"/>
  <p:tag name="CHARTSTRINGREV" val="13 30 1"/>
  <p:tag name="CHARTSTRINGSTDPER" val="0,0227272727272727 0,681818181818182 0,295454545454545"/>
  <p:tag name="CHARTSTRINGREVPER" val="0,295454545454545 0,681818181818182 0,022727272727272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28"/>
  <p:tag name="FONTSIZE" val="32"/>
  <p:tag name="BULLETTYPE" val="ppBulletArabicPeriod"/>
  <p:tag name="ANSWERTEXT" val="15 tisíc&#10;25 tisíc&#10;35 tisí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F84EF13B5104411BBD93215FFE64470"/>
  <p:tag name="SLIDEID" val="FF84EF13B5104411BBD93215FFE64470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Doporučíte svému dítěti studium NT"/>
  <p:tag name="ANSWERSALIAS" val="Ano|smicln|Ne|smicln|Nevím"/>
  <p:tag name="RESPONSESGATHERED" val="True"/>
  <p:tag name="TOTALRESPONSES" val="47"/>
  <p:tag name="RESPONSECOUNT" val="47"/>
  <p:tag name="SLICED" val="False"/>
  <p:tag name="RESPONSES" val="USB[006831],1,100,2;2;2;2;3;-;3;3;-;2;2;3;2;3;2;3;-;1;3;1;-;2;3;3;2;3;2;1;3;3;2;2;2;1;2;2;2;3;2;3;2;3;3;2;3;1;1;3;1;1;-;2;-;-;-;-;-;-;-;-;-;-;-;-;-;-;-;-;-;-;-;-;-;-;-;-;-;-;-;-;-;-;-;-;-;-;-;-;-;-;-;-;-;-;-;-;-;-;-;-;\1001,0,0,-;"/>
  <p:tag name="CHARTSTRINGSTD" val="8 21 18"/>
  <p:tag name="CHARTSTRINGREV" val="18 21 8"/>
  <p:tag name="CHARTSTRINGSTDPER" val="0,170212765957447 0,446808510638298 0,382978723404255"/>
  <p:tag name="CHARTSTRINGREVPER" val="0,382978723404255 0,446808510638298 0,17021276595744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14"/>
  <p:tag name="FONTSIZE" val="32"/>
  <p:tag name="BULLETTYPE" val="ppBulletArabicPeriod"/>
  <p:tag name="ANSWERTEXT" val="Ano&#10;Ne&#10;Neví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9727D4E71E64D9C9D1D53A73C88B9E4"/>
  <p:tag name="SLIDEID" val="09727D4E71E64D9C9D1D53A73C88B9E4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Chcete zůstat NT"/>
  <p:tag name="ANSWERSALIAS" val="Ano|smicln|Ne|smicln|Ano, ale u jiného zaměstnavatele"/>
  <p:tag name="RESPONSESGATHERED" val="True"/>
  <p:tag name="TOTALRESPONSES" val="44"/>
  <p:tag name="RESPONSECOUNT" val="44"/>
  <p:tag name="SLICED" val="False"/>
  <p:tag name="RESPONSES" val="USB[006831],1,100,2;3;1;3;-;-;1;1;-;1;2;1;1;1;1;1;-;1;1;1;-;1;1;1;2;1;1;3;1;-;3;1;1;1;1;1;1;-;3;1;1;3;1;1;1;1;1;1;1;3;-;3;-;-;-;-;-;-;-;-;-;-;-;-;-;-;-;-;-;-;-;-;-;-;-;-;-;-;-;-;-;-;-;-;-;-;-;-;-;-;-;-;-;-;-;-;-;-;-;-;\1001,0,0,-;"/>
  <p:tag name="CHARTSTRINGSTD" val="33 3 8"/>
  <p:tag name="CHARTSTRINGREV" val="8 3 33"/>
  <p:tag name="CHARTSTRINGSTDPER" val="0,75 0,0681818181818182 0,181818181818182"/>
  <p:tag name="CHARTSTRINGREVPER" val="0,181818181818182 0,0681818181818182 0,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41"/>
  <p:tag name="FONTSIZE" val="32"/>
  <p:tag name="BULLETTYPE" val="ppBulletArabicPeriod"/>
  <p:tag name="ANSWERTEXT" val="Ano&#10;Ne&#10;Ano, ale u jiného zaměstnavate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687379E95DE45E6B29791A5D90C9BC4"/>
  <p:tag name="SLIDEID" val="C687379E95DE45E6B29791A5D90C9BC4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Jaká je Vaše profese"/>
  <p:tag name="ANSWERSALIAS" val="Nutriční terapeut|smicln|Zdravotník jiné profese|smicln|Nezdravotník"/>
  <p:tag name="RESPONSESGATHERED" val="True"/>
  <p:tag name="TOTALRESPONSES" val="49"/>
  <p:tag name="RESPONSECOUNT" val="49"/>
  <p:tag name="SLICED" val="False"/>
  <p:tag name="RESPONSES" val="USB[006831],1,100,1;2;1;1;3;1;1;1;1;1;1;1;1;1;1;1;1;1;1;1;1;1;1;1;1;1;1;3;1;-;1;1;1;1;1;1;1;3;1;1;1;1;1;1;1;1;1;3;1;1;-;-;-;-;-;-;-;-;-;-;-;-;-;-;-;-;-;-;-;-;-;-;-;-;-;-;-;-;-;-;-;-;-;-;-;-;-;-;-;-;-;-;-;-;-;-;-;-;-;-;\1001,0,0,-;"/>
  <p:tag name="CHARTSTRINGSTD" val="44 1 4"/>
  <p:tag name="CHARTSTRINGREV" val="4 1 44"/>
  <p:tag name="CHARTSTRINGSTDPER" val="0,897959183673469 0,0204081632653061 0,0816326530612245"/>
  <p:tag name="CHARTSTRINGREVPER" val="0,0816326530612245 0,0204081632653061 0,89795918367346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56"/>
  <p:tag name="FONTSIZE" val="32"/>
  <p:tag name="BULLETTYPE" val="ppBulletArabicPeriod"/>
  <p:tag name="ANSWERTEXT" val="Nutriční terapeut&#10;Zdravotník jiné profese&#10;Nezdravotní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9224F5D53834BE6A3B3E2D58E7446F2"/>
  <p:tag name="SLIDEID" val="19224F5D53834BE6A3B3E2D58E7446F2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Jaké je Vaše nejvyšší dosažené vzdělání"/>
  <p:tag name="ANSWERSALIAS" val="SŠ, VOŠ|smicln|SŠ, VOŠ + specializace|smicln|VŠ"/>
  <p:tag name="RESPONSESGATHERED" val="True"/>
  <p:tag name="TOTALRESPONSES" val="51"/>
  <p:tag name="RESPONSECOUNT" val="51"/>
  <p:tag name="SLICED" val="False"/>
  <p:tag name="RESPONSES" val="USB[006831],1,100,3;3;1;1;3;3;3;3;3;1;3;3;3;3;3;1;3;2;2;3;3;3;3;3;3;3;3;3;3;3;1;1;3;2;3;3;-;3;1;3;2;2;3;1;2;2;3;1;1;3;3;1;-;-;-;-;-;-;-;-;-;-;-;-;-;-;-;-;-;-;-;-;-;-;-;-;-;-;-;-;-;-;-;-;-;-;-;-;-;-;-;-;-;-;-;-;-;-;-;-;\1001,0,0,-;"/>
  <p:tag name="CHARTSTRINGSTD" val="11 7 33"/>
  <p:tag name="CHARTSTRINGREV" val="33 7 11"/>
  <p:tag name="CHARTSTRINGSTDPER" val="0,215686274509804 0,137254901960784 0,647058823529412"/>
  <p:tag name="CHARTSTRINGREVPER" val="0,647058823529412 0,137254901960784 0,21568627450980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35"/>
  <p:tag name="FONTSIZE" val="32"/>
  <p:tag name="BULLETTYPE" val="ppBulletArabicPeriod"/>
  <p:tag name="ANSWERTEXT" val="SŠ, VOŠ&#10;SŠ, VOŠ + specializace&#10;VŠ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543B4FB59E9475D95C0A693A204D2EC"/>
  <p:tag name="SLIDEID" val="8543B4FB59E9475D95C0A693A204D2EC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Před kolika lety jste dostudovali"/>
  <p:tag name="ANSWERSALIAS" val="0 – 5 let|smicln|5 – 15 let|smicln|Nad 15 let"/>
  <p:tag name="RESPONSESGATHERED" val="True"/>
  <p:tag name="TOTALRESPONSES" val="50"/>
  <p:tag name="RESPONSECOUNT" val="50"/>
  <p:tag name="SLICED" val="False"/>
  <p:tag name="RESPONSES" val="USB[006831],1,100,1;2;1;3;3;1;1;1;1;1;1;1;1;1;1;2;1;3;3;1;1;2;1;1;1;3;1;3;1;3;3;3;1;-;3;1;3;3;3;1;3;3;1;-;3;3;2;3;1;2;-;3;1;-;-;-;-;-;-;-;-;-;-;-;-;-;-;-;-;-;-;-;-;-;-;-;-;-;-;-;-;-;-;-;-;-;-;-;-;-;-;-;-;-;-;-;-;-;-;-;\1001,0,0,-;"/>
  <p:tag name="CHARTSTRINGSTD" val="26 5 19"/>
  <p:tag name="CHARTSTRINGREV" val="19 5 26"/>
  <p:tag name="CHARTSTRINGSTDPER" val="0,52 0,1 0,38"/>
  <p:tag name="CHARTSTRINGREVPER" val="0,38 0,1 0,5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33"/>
  <p:tag name="FONTSIZE" val="32"/>
  <p:tag name="BULLETTYPE" val="ppBulletArabicPeriod"/>
  <p:tag name="ANSWERTEXT" val="0 – 5 let&#10;5 – 15 let&#10;Nad 15 le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C81F6481EE4461FABEE987BC595EAD5"/>
  <p:tag name="SLIDEID" val="CC81F6481EE4461FABEE987BC595EAD5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QUESTIONALIAS" val="Pracujete převážně"/>
  <p:tag name="ANSWERSALIAS" val="Administrativně provozní zajištění léčebné výživy|smicln|Přímá péče o pacienta/klienta|smicln|Vedoucí pozice"/>
  <p:tag name="RESPONSESGATHERED" val="True"/>
  <p:tag name="TOTALRESPONSES" val="41"/>
  <p:tag name="RESPONSECOUNT" val="41"/>
  <p:tag name="SLICED" val="False"/>
  <p:tag name="RESPONSES" val="USB[006831],1,100,2;-;1;1;-;2;2;2;-;2;1;2;-;-;-;1;2;2;3;2;-;2;3;-;1;3;1;2;-;-;1;1;2;1;3;2;2;3;1;2;3;2;2;1;3;1;3;-;2;3;-;1;2;-;-;-;-;-;-;-;-;-;-;-;-;-;-;-;-;-;-;-;-;-;-;-;-;-;-;-;-;-;-;-;-;-;-;-;-;-;-;-;-;-;-;-;-;-;-;-;\1001,0,0,-;"/>
  <p:tag name="CHARTSTRINGSTD" val="13 19 9"/>
  <p:tag name="CHARTSTRINGREV" val="9 19 13"/>
  <p:tag name="CHARTSTRINGSTDPER" val="0,317073170731707 0,463414634146341 0,219512195121951"/>
  <p:tag name="CHARTSTRINGREVPER" val="0,219512195121951 0,463414634146341 0,31707317073170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3"/>
  <p:tag name="TEXTLENGTH" val="96"/>
  <p:tag name="FONTSIZE" val="-2"/>
  <p:tag name="BULLETTYPE" val="ppBulletArabicPeriod"/>
  <p:tag name="ANSWERTEXT" val="Administrativně provozní zajištění léčebné výživy&#10;Přímá péče o pacienta/klienta&#10;Vedoucí pozice"/>
</p:tagLst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252</Words>
  <Application>Microsoft Office PowerPoint</Application>
  <PresentationFormat>Předvádění na obrazovce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Výchozí návrh</vt:lpstr>
      <vt:lpstr>Anketa pro nutriční terapeuty </vt:lpstr>
      <vt:lpstr>Důvody ankety</vt:lpstr>
      <vt:lpstr>1. Jaká je Vaše profese</vt:lpstr>
      <vt:lpstr>2. Jaké je Vaše nejvyšší dosažené vzdělání</vt:lpstr>
      <vt:lpstr>3. Před kolika lety jste dostudovali</vt:lpstr>
      <vt:lpstr>4. Pracujete převážně</vt:lpstr>
      <vt:lpstr>5. Jaké vzdělání NT považujete za optimální pro budoucnost</vt:lpstr>
      <vt:lpstr>6. Jaký počet NT považujete za optimální</vt:lpstr>
      <vt:lpstr>7. Jaký čistý příjem považujete za vhodný</vt:lpstr>
      <vt:lpstr>8. Doporučíte svému dítěti studium NT</vt:lpstr>
      <vt:lpstr>9. Chcete zůstat NT</vt:lpstr>
      <vt:lpstr>Celkový graf 1 (Pardubice)</vt:lpstr>
      <vt:lpstr>Celkový graf 2 (on-line)</vt:lpstr>
    </vt:vector>
  </TitlesOfParts>
  <Company>SOLVAY - PHARMA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Jaká je Vaše profese</dc:title>
  <dc:creator>MK</dc:creator>
  <cp:lastModifiedBy>Starnovská Tamara</cp:lastModifiedBy>
  <cp:revision>13</cp:revision>
  <dcterms:created xsi:type="dcterms:W3CDTF">2013-10-08T14:26:34Z</dcterms:created>
  <dcterms:modified xsi:type="dcterms:W3CDTF">2014-01-07T12:57:27Z</dcterms:modified>
</cp:coreProperties>
</file>