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ED073-4037-4E39-B923-5A65DC03B10C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FA4C4-7B60-4037-99C6-7CCB73731E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EEC7D-A792-4ED2-9118-EA8D3281E278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10545-014A-406F-B61B-EE777DFB92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16226-0F22-435D-A32D-106244BD2626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F7E9A-481F-4118-B64D-4A844633BD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88AEA-E539-46D4-B741-8077C060BCFD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C4C55-D850-43D2-8E89-9EAA98B3C4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BE750-42A7-4B2B-B1F3-49FCC40956F5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08C5-67B5-425D-8A1B-310D0B6683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3B703-6DE4-417B-91F9-3A43C03B261E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45CE9-2FB9-4EAB-A2F5-201AD2AC16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42F58-FE41-4B7C-BB38-3394A4B73224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2538D-2DE6-4E00-B30A-09E839E0A0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CCF9-BD8E-43B7-B251-6C7EB4901AB0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DC0E-0468-4F21-8704-952B3AA65F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E493F-D1C0-4D39-BC14-40F66CFE2C18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6C689-B5DF-4826-BCBD-34C097A90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3320D-8365-4E31-A470-649A346423CB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2A549-F01D-4F7E-AFF6-4698E050C6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3A7B1-9450-4E50-BC08-F7BB542DB1C2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8D87B-88E3-485F-B121-6436FFB73A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7E2F62-8F1F-40A6-9D09-EF8167B743AD}" type="datetimeFigureOut">
              <a:rPr lang="cs-CZ"/>
              <a:pPr>
                <a:defRPr/>
              </a:pPr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8387E2-27F2-4306-892D-991B254D61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900" b="1" dirty="0" smtClean="0"/>
              <a:t>DĚTSKÁ VÝŽIVA A OBEZITA </a:t>
            </a:r>
            <a:br>
              <a:rPr lang="cs-CZ" sz="4900" b="1" dirty="0" smtClean="0"/>
            </a:br>
            <a:r>
              <a:rPr lang="cs-CZ" sz="4900" b="1" dirty="0" smtClean="0"/>
              <a:t>V TEORII A PRAXI</a:t>
            </a:r>
            <a:br>
              <a:rPr lang="cs-CZ" sz="4900" b="1" dirty="0" smtClean="0"/>
            </a:br>
            <a:r>
              <a:rPr lang="cs-CZ" sz="4900" b="1" dirty="0" smtClean="0"/>
              <a:t/>
            </a:r>
            <a:br>
              <a:rPr lang="cs-CZ" sz="4900" b="1" dirty="0" smtClean="0"/>
            </a:br>
            <a:r>
              <a:rPr lang="cs-CZ" sz="3200" b="1" dirty="0" smtClean="0"/>
              <a:t>7.KONFERENCE ODBORNÍKŮ ZABÝVAJÍCÍCH SE OBEZITOU  DĚTÍ A DOROSTU</a:t>
            </a:r>
            <a:r>
              <a:rPr lang="cs-CZ" sz="4900" b="1" dirty="0" smtClean="0"/>
              <a:t/>
            </a:r>
            <a:br>
              <a:rPr lang="cs-CZ" sz="4900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331913" y="371633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PODĚBRADY 16. A 17.LISTOPADU 2012</a:t>
            </a:r>
            <a:endParaRPr lang="cs-CZ" b="1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5345113"/>
            <a:ext cx="151288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PÁTEK 16.11.2012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9974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9,20 – 9,30  </a:t>
            </a:r>
            <a:r>
              <a:rPr lang="cs-CZ" sz="2400" b="1" dirty="0" smtClean="0"/>
              <a:t>ZAHÁJENÍ KONFERENCE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cs-CZ" sz="2400" b="1" dirty="0" smtClean="0"/>
              <a:t>VÝŽIVOVÁ DOPORUČENÍ PRO OBYVATELSTVO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        </a:t>
            </a:r>
            <a:r>
              <a:rPr lang="cs-CZ" sz="2000" dirty="0" smtClean="0"/>
              <a:t>(Dostálová J., Dlouhý P., Tláskal P.)</a:t>
            </a:r>
            <a:endParaRPr lang="cs-CZ" sz="2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 startAt="2"/>
              <a:defRPr/>
            </a:pPr>
            <a:r>
              <a:rPr lang="cs-CZ" sz="2400" b="1" dirty="0" smtClean="0"/>
              <a:t>VÝŽIVA DÍTĚTE A ZDRAVÍ</a:t>
            </a:r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Výživa českých předškolních a školních dětí z pohledu výživových doporučení </a:t>
            </a:r>
            <a:r>
              <a:rPr lang="cs-CZ" sz="2000" dirty="0" smtClean="0"/>
              <a:t> (Tláskal P., Hrstková H., Schwarz J.)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Známé a méně známé účinky vitaminu D na dětský organismus  </a:t>
            </a:r>
            <a:r>
              <a:rPr lang="cs-CZ" sz="2000" dirty="0" smtClean="0"/>
              <a:t>(Novotná B.)</a:t>
            </a:r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Mléko a mléčné výrobky ve výživě dětí </a:t>
            </a:r>
            <a:r>
              <a:rPr lang="cs-CZ" sz="2000" dirty="0" smtClean="0"/>
              <a:t>(</a:t>
            </a:r>
            <a:r>
              <a:rPr lang="cs-CZ" sz="2000" dirty="0" err="1" smtClean="0"/>
              <a:t>Štafen</a:t>
            </a:r>
            <a:r>
              <a:rPr lang="cs-CZ" sz="2000" dirty="0" smtClean="0"/>
              <a:t> M.,Tláskal P.)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Osteoporóza není jen vápník </a:t>
            </a:r>
            <a:r>
              <a:rPr lang="cs-CZ" sz="2000" dirty="0" smtClean="0"/>
              <a:t>(</a:t>
            </a:r>
            <a:r>
              <a:rPr lang="cs-CZ" sz="2000" dirty="0" err="1" smtClean="0"/>
              <a:t>Břdezková</a:t>
            </a:r>
            <a:r>
              <a:rPr lang="cs-CZ" sz="2000" dirty="0" smtClean="0"/>
              <a:t> V.)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Aktivity informačního centra pro bezpečnost potravin </a:t>
            </a:r>
            <a:r>
              <a:rPr lang="cs-CZ" sz="2000" dirty="0" smtClean="0"/>
              <a:t>(</a:t>
            </a:r>
            <a:r>
              <a:rPr lang="cs-CZ" sz="2000" dirty="0" err="1" smtClean="0"/>
              <a:t>Deutch</a:t>
            </a:r>
            <a:r>
              <a:rPr lang="cs-CZ" sz="2000" dirty="0" smtClean="0"/>
              <a:t> O.)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333375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PÁTEK 16.11.2012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893175" cy="49974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14,00 – 15,30  </a:t>
            </a:r>
            <a:endParaRPr lang="cs-CZ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 startAt="3"/>
              <a:defRPr/>
            </a:pPr>
            <a:r>
              <a:rPr lang="cs-CZ" sz="2400" b="1" dirty="0" smtClean="0"/>
              <a:t>OBEZITA  </a:t>
            </a:r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Úloha infekce v patogenezi obezity v dětském věku </a:t>
            </a:r>
            <a:r>
              <a:rPr lang="cs-CZ" sz="2000" dirty="0" smtClean="0"/>
              <a:t>(</a:t>
            </a:r>
            <a:r>
              <a:rPr lang="cs-CZ" sz="2000" dirty="0" err="1" smtClean="0"/>
              <a:t>Hainer</a:t>
            </a:r>
            <a:r>
              <a:rPr lang="cs-CZ" sz="2000" dirty="0" smtClean="0"/>
              <a:t> V.)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Vliv jídelních zvyklostí a délky spánku na tělesné složení českých adolescentů </a:t>
            </a:r>
            <a:r>
              <a:rPr lang="cs-CZ" sz="2000" dirty="0" smtClean="0"/>
              <a:t>(</a:t>
            </a:r>
            <a:r>
              <a:rPr lang="cs-CZ" sz="2000" dirty="0" err="1" smtClean="0"/>
              <a:t>Zamrazilová</a:t>
            </a:r>
            <a:r>
              <a:rPr lang="cs-CZ" sz="2000" dirty="0" smtClean="0"/>
              <a:t> H.)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Kurz snižování nadváhy pro adolescenty </a:t>
            </a:r>
            <a:r>
              <a:rPr lang="cs-CZ" sz="2000" dirty="0" smtClean="0"/>
              <a:t>(Divoká J.)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Možnosti a rizika </a:t>
            </a:r>
            <a:r>
              <a:rPr lang="cs-CZ" sz="2400" dirty="0" err="1" smtClean="0"/>
              <a:t>bariatrické</a:t>
            </a:r>
            <a:r>
              <a:rPr lang="cs-CZ" sz="2400" dirty="0" smtClean="0"/>
              <a:t> terapie při řešení metabolického syndromu v dětském věku </a:t>
            </a:r>
            <a:r>
              <a:rPr lang="cs-CZ" sz="2000" dirty="0" smtClean="0"/>
              <a:t>(</a:t>
            </a:r>
            <a:r>
              <a:rPr lang="cs-CZ" sz="2000" dirty="0" err="1" smtClean="0"/>
              <a:t>Boženský</a:t>
            </a:r>
            <a:r>
              <a:rPr lang="cs-CZ" sz="2000" dirty="0" smtClean="0"/>
              <a:t> J., </a:t>
            </a:r>
            <a:r>
              <a:rPr lang="cs-CZ" sz="2000" dirty="0" err="1" smtClean="0"/>
              <a:t>Holéczy</a:t>
            </a:r>
            <a:r>
              <a:rPr lang="cs-CZ" sz="2000" dirty="0" smtClean="0"/>
              <a:t> P., Bolek M., </a:t>
            </a:r>
            <a:r>
              <a:rPr lang="cs-CZ" sz="2000" dirty="0" err="1" smtClean="0"/>
              <a:t>Geržová</a:t>
            </a:r>
            <a:r>
              <a:rPr lang="cs-CZ" sz="2000" dirty="0" smtClean="0"/>
              <a:t> J.)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Stravovací  návyky dětí s normální a vyšší hmotností </a:t>
            </a:r>
            <a:r>
              <a:rPr lang="cs-CZ" sz="2000" dirty="0" smtClean="0"/>
              <a:t>(</a:t>
            </a:r>
            <a:r>
              <a:rPr lang="cs-CZ" sz="2000" dirty="0" err="1" smtClean="0"/>
              <a:t>Střítecká</a:t>
            </a:r>
            <a:r>
              <a:rPr lang="cs-CZ" sz="2000" dirty="0" smtClean="0"/>
              <a:t> H.)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333375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PÁTEK 16.11.2012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893175" cy="499745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cs-CZ" sz="2400" smtClean="0"/>
              <a:t>15,45 – 17.00  </a:t>
            </a:r>
            <a:endParaRPr lang="cs-CZ" sz="2400" b="1" smtClean="0"/>
          </a:p>
          <a:p>
            <a:pPr>
              <a:buFont typeface="Arial" charset="0"/>
              <a:buNone/>
            </a:pPr>
            <a:endParaRPr lang="cs-CZ" sz="2400" smtClean="0"/>
          </a:p>
          <a:p>
            <a:pPr>
              <a:buFont typeface="Calibri" pitchFamily="34" charset="0"/>
              <a:buAutoNum type="alphaUcPeriod" startAt="4"/>
            </a:pPr>
            <a:r>
              <a:rPr lang="cs-CZ" sz="2400" b="1" smtClean="0"/>
              <a:t>STRAVOVACÍ NÁVYKY  </a:t>
            </a:r>
          </a:p>
          <a:p>
            <a:pPr>
              <a:buFont typeface="Arial" charset="0"/>
              <a:buNone/>
            </a:pPr>
            <a:r>
              <a:rPr lang="cs-CZ" sz="2800" smtClean="0">
                <a:latin typeface="Arial" charset="0"/>
              </a:rPr>
              <a:t>   </a:t>
            </a:r>
            <a:r>
              <a:rPr lang="cs-CZ" sz="2400" smtClean="0"/>
              <a:t>1) Stravovací návyky a jejich změny u dětí mezi druhým a pátým rokem života </a:t>
            </a:r>
            <a:r>
              <a:rPr lang="cs-CZ" sz="2000" smtClean="0"/>
              <a:t>(Kudlová E.)</a:t>
            </a:r>
            <a:r>
              <a:rPr lang="cs-CZ" sz="2400" smtClean="0"/>
              <a:t> </a:t>
            </a:r>
          </a:p>
          <a:p>
            <a:pPr>
              <a:buFont typeface="Arial" charset="0"/>
              <a:buNone/>
            </a:pPr>
            <a:r>
              <a:rPr lang="cs-CZ" sz="2400" smtClean="0"/>
              <a:t>    2) Stravovací návyky u starších dětí </a:t>
            </a:r>
            <a:r>
              <a:rPr lang="cs-CZ" sz="2000" smtClean="0"/>
              <a:t>(Procházka B.)</a:t>
            </a:r>
            <a:endParaRPr lang="cs-CZ" sz="2400" smtClean="0"/>
          </a:p>
          <a:p>
            <a:pPr>
              <a:buFont typeface="Arial" charset="0"/>
              <a:buNone/>
            </a:pPr>
            <a:r>
              <a:rPr lang="cs-CZ" sz="2400" smtClean="0"/>
              <a:t>    3) Kdo skáče přes snídaně ? </a:t>
            </a:r>
            <a:r>
              <a:rPr lang="cs-CZ" sz="2000" smtClean="0"/>
              <a:t>(Macháčková D., Matějová H.) </a:t>
            </a:r>
          </a:p>
          <a:p>
            <a:pPr>
              <a:buFont typeface="Arial" charset="0"/>
              <a:buNone/>
            </a:pPr>
            <a:r>
              <a:rPr lang="cs-CZ" sz="2400" smtClean="0"/>
              <a:t>    4 ) Špatné stravovací návyky v raném věku </a:t>
            </a:r>
            <a:r>
              <a:rPr lang="cs-CZ" sz="2000" smtClean="0"/>
              <a:t>(Nesrstová M.)</a:t>
            </a:r>
          </a:p>
          <a:p>
            <a:pPr>
              <a:buFont typeface="Arial" charset="0"/>
              <a:buNone/>
            </a:pPr>
            <a:r>
              <a:rPr lang="cs-CZ" smtClean="0"/>
              <a:t>                                                                                                                                       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333375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SOBOTA  17.11.2012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974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9,00 – 10,15  </a:t>
            </a:r>
            <a:endParaRPr lang="cs-CZ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 startAt="5"/>
              <a:defRPr/>
            </a:pPr>
            <a:r>
              <a:rPr lang="cs-CZ" sz="2400" b="1" dirty="0" smtClean="0"/>
              <a:t>INFORMACE O VÝŽIVĚ A POTRAVINÁCH   </a:t>
            </a:r>
          </a:p>
          <a:p>
            <a:pPr marL="914400" lvl="1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Sůl ve výživě dítěte a jeho zdraví  </a:t>
            </a:r>
            <a:r>
              <a:rPr lang="cs-CZ" sz="2000" dirty="0" smtClean="0"/>
              <a:t>(Janda J.)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Jak je to s </a:t>
            </a:r>
            <a:r>
              <a:rPr lang="cs-CZ" sz="2400" dirty="0" smtClean="0"/>
              <a:t>fluorem </a:t>
            </a:r>
            <a:r>
              <a:rPr lang="cs-CZ" sz="2400" dirty="0" smtClean="0"/>
              <a:t>a jódem v potřebách našich dětí </a:t>
            </a:r>
            <a:r>
              <a:rPr lang="cs-CZ" sz="2000" dirty="0" smtClean="0"/>
              <a:t>(Adamcová M.)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Složení tuků na trhu ČR ve vztahu k výživovým doporučením  </a:t>
            </a:r>
            <a:r>
              <a:rPr lang="cs-CZ" sz="2000" dirty="0" smtClean="0"/>
              <a:t>(Brát J.) 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GDA – nutriční značení </a:t>
            </a:r>
            <a:r>
              <a:rPr lang="cs-CZ" sz="2000" dirty="0" smtClean="0"/>
              <a:t>(</a:t>
            </a:r>
            <a:r>
              <a:rPr lang="cs-CZ" sz="2000" dirty="0" err="1" smtClean="0"/>
              <a:t>Caklová</a:t>
            </a:r>
            <a:r>
              <a:rPr lang="cs-CZ" sz="2000" dirty="0" smtClean="0"/>
              <a:t> I.) 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333375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cs-CZ" b="1" smtClean="0"/>
              <a:t>SOBOTA  17.11.2012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413"/>
            <a:ext cx="8893175" cy="532923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10,15  - 10,45 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 startAt="6"/>
              <a:defRPr/>
            </a:pPr>
            <a:r>
              <a:rPr lang="cs-CZ" sz="2400" b="1" dirty="0" smtClean="0"/>
              <a:t>POSTER </a:t>
            </a:r>
            <a:r>
              <a:rPr lang="cs-CZ" sz="2000" b="1" dirty="0" smtClean="0"/>
              <a:t> </a:t>
            </a:r>
            <a:r>
              <a:rPr lang="cs-CZ" sz="2000" dirty="0" smtClean="0"/>
              <a:t>(diskuse)</a:t>
            </a:r>
            <a:endParaRPr lang="cs-CZ" sz="2400" b="1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Jak jedí české děti </a:t>
            </a:r>
            <a:r>
              <a:rPr lang="cs-CZ" sz="2000" dirty="0" smtClean="0"/>
              <a:t>(Boháčová V.)</a:t>
            </a:r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Problematika lázeňské léčby obezity - postřehy z každodenní praxe v léčebně - úskalí, úspěchy i kompromisy naší práce </a:t>
            </a:r>
            <a:r>
              <a:rPr lang="cs-CZ" sz="2000" dirty="0" smtClean="0"/>
              <a:t>(Kosová B.)</a:t>
            </a:r>
            <a:r>
              <a:rPr lang="cs-CZ" sz="2400" dirty="0" smtClean="0"/>
              <a:t> </a:t>
            </a:r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10,45 – 12.00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 startAt="7"/>
              <a:defRPr/>
            </a:pPr>
            <a:r>
              <a:rPr lang="cs-CZ" sz="2400" b="1" dirty="0" smtClean="0"/>
              <a:t>POTRAVINY V DĚTSKÉ VÝŽIVĚ    </a:t>
            </a:r>
          </a:p>
          <a:p>
            <a:pPr marL="914400" lvl="1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Alergie na potraviny </a:t>
            </a:r>
            <a:r>
              <a:rPr lang="cs-CZ" sz="2000" dirty="0" smtClean="0"/>
              <a:t>(Bělohlávková S.)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Snídaňové cereálie ve stravě dětí – zdravá snídaně nebo sladká pochoutka  </a:t>
            </a:r>
            <a:r>
              <a:rPr lang="cs-CZ" sz="2000" dirty="0" smtClean="0"/>
              <a:t>(</a:t>
            </a:r>
            <a:r>
              <a:rPr lang="cs-CZ" sz="2000" dirty="0" err="1" smtClean="0"/>
              <a:t>Kapounová</a:t>
            </a:r>
            <a:r>
              <a:rPr lang="cs-CZ" sz="2000" dirty="0" smtClean="0"/>
              <a:t> Z.) 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Fruktóza – málo nebo moc ? </a:t>
            </a:r>
            <a:r>
              <a:rPr lang="cs-CZ" sz="2000" dirty="0" smtClean="0"/>
              <a:t>(Papežová K., Dlouhý P.) </a:t>
            </a: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Zelenina v jídelníčku kojenců a batolat. Výsledky průzkumu PCVD </a:t>
            </a:r>
            <a:r>
              <a:rPr lang="cs-CZ" sz="2000" dirty="0" smtClean="0"/>
              <a:t>(Knížková H.)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 startAt="8"/>
              <a:defRPr/>
            </a:pPr>
            <a:endParaRPr lang="cs-CZ" sz="2600" b="1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UcPeriod" startAt="8"/>
              <a:defRPr/>
            </a:pPr>
            <a:r>
              <a:rPr lang="cs-CZ" sz="2600" b="1" dirty="0" smtClean="0"/>
              <a:t>ZÁVĚR KONFERENCE </a:t>
            </a:r>
            <a:r>
              <a:rPr lang="cs-CZ" sz="2000" dirty="0" smtClean="0"/>
              <a:t>(Tláskal P.)</a:t>
            </a:r>
            <a:endParaRPr lang="cs-CZ" sz="2600" b="1" dirty="0" smtClean="0"/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91440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333375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340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DĚTSKÁ VÝŽIVA A OBEZITA  V TEORII A PRAXI  7.KONFERENCE ODBORNÍKŮ ZABÝVAJÍCÍCH SE OBEZITOU  DĚTÍ A DOROSTU  </vt:lpstr>
      <vt:lpstr>PÁTEK 16.11.2012 </vt:lpstr>
      <vt:lpstr>PÁTEK 16.11.2012 </vt:lpstr>
      <vt:lpstr>PÁTEK 16.11.2012 </vt:lpstr>
      <vt:lpstr>SOBOTA  17.11.2012 </vt:lpstr>
      <vt:lpstr>SOBOTA  17.11.2012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DĚTSKÁ VÝŽIVA A OBEZITA  V TEORII A PRAXI  7.KONFERENCE ODBORNÍKŮ ZABÝVAJÍCÍCH SE OBEZITOU  DĚTÍ A DOROSTU</dc:title>
  <dc:creator>Acer</dc:creator>
  <cp:lastModifiedBy>Acer</cp:lastModifiedBy>
  <cp:revision>7</cp:revision>
  <dcterms:created xsi:type="dcterms:W3CDTF">2012-11-10T16:33:14Z</dcterms:created>
  <dcterms:modified xsi:type="dcterms:W3CDTF">2012-11-19T06:34:28Z</dcterms:modified>
</cp:coreProperties>
</file>