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0" r:id="rId3"/>
    <p:sldId id="318" r:id="rId4"/>
    <p:sldId id="312" r:id="rId5"/>
    <p:sldId id="313" r:id="rId6"/>
    <p:sldId id="319" r:id="rId7"/>
    <p:sldId id="314" r:id="rId8"/>
    <p:sldId id="315" r:id="rId9"/>
    <p:sldId id="317" r:id="rId10"/>
    <p:sldId id="316" r:id="rId11"/>
    <p:sldId id="320" r:id="rId12"/>
  </p:sldIdLst>
  <p:sldSz cx="9906000" cy="6858000" type="A4"/>
  <p:notesSz cx="6854825" cy="97504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88"/>
    <a:srgbClr val="004182"/>
    <a:srgbClr val="000000"/>
    <a:srgbClr val="333399"/>
    <a:srgbClr val="3333CC"/>
  </p:clrMru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10" autoAdjust="0"/>
    <p:restoredTop sz="90929" autoAdjust="0"/>
  </p:normalViewPr>
  <p:slideViewPr>
    <p:cSldViewPr snapToGrid="0">
      <p:cViewPr>
        <p:scale>
          <a:sx n="66" d="100"/>
          <a:sy n="66" d="100"/>
        </p:scale>
        <p:origin x="-666" y="828"/>
      </p:cViewPr>
      <p:guideLst>
        <p:guide orient="horz" pos="2147"/>
        <p:guide orient="horz" pos="4083"/>
        <p:guide orient="horz" pos="1427"/>
        <p:guide orient="horz" pos="1036"/>
        <p:guide pos="120"/>
        <p:guide pos="5911"/>
        <p:guide pos="3298"/>
      </p:guideLst>
    </p:cSldViewPr>
  </p:slideViewPr>
  <p:outlineViewPr>
    <p:cViewPr>
      <p:scale>
        <a:sx n="33" d="100"/>
        <a:sy n="33" d="100"/>
      </p:scale>
      <p:origin x="0" y="54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021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3063"/>
            <a:ext cx="2970213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63063"/>
            <a:ext cx="2970212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C73F977-CDEF-41FE-8425-A803C770F1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021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8988" y="731838"/>
            <a:ext cx="5278437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30738"/>
            <a:ext cx="5026025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Klepnutím lze upravit styly předlohy textu.</a:t>
            </a:r>
          </a:p>
          <a:p>
            <a:pPr lvl="1"/>
            <a:r>
              <a:rPr lang="en-GB" noProof="0" smtClean="0"/>
              <a:t>Druhá úroveň</a:t>
            </a:r>
          </a:p>
          <a:p>
            <a:pPr lvl="2"/>
            <a:r>
              <a:rPr lang="en-GB" noProof="0" smtClean="0"/>
              <a:t>Třetí úroveň</a:t>
            </a:r>
          </a:p>
          <a:p>
            <a:pPr lvl="3"/>
            <a:r>
              <a:rPr lang="en-GB" noProof="0" smtClean="0"/>
              <a:t>Čtvrtá úroveň</a:t>
            </a:r>
          </a:p>
          <a:p>
            <a:pPr lvl="4"/>
            <a:r>
              <a:rPr lang="en-GB" noProof="0" smtClean="0"/>
              <a:t>Pátá úroveň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063"/>
            <a:ext cx="2970213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63063"/>
            <a:ext cx="2970212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4F68833-B816-4698-93FF-1AEB252C73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9BBD58-9B3E-47D0-B9D7-C35E1DBA0889}" type="slidenum">
              <a:rPr lang="en-GB" smtClean="0">
                <a:latin typeface="Arial" pitchFamily="34" charset="0"/>
              </a:rPr>
              <a:pPr/>
              <a:t>2</a:t>
            </a:fld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rgbClr val="0051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962650"/>
            <a:ext cx="9906000" cy="895350"/>
          </a:xfrm>
          <a:prstGeom prst="rect">
            <a:avLst/>
          </a:prstGeom>
          <a:solidFill>
            <a:srgbClr val="D3EAF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cs-CZ">
              <a:latin typeface="Arial" charset="0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1600200"/>
            <a:ext cx="8839200" cy="1447800"/>
          </a:xfrm>
        </p:spPr>
        <p:txBody>
          <a:bodyPr lIns="91440" tIns="45720" rIns="91440" bIns="45720"/>
          <a:lstStyle>
            <a:lvl1pPr algn="ctr">
              <a:defRPr sz="4000">
                <a:solidFill>
                  <a:srgbClr val="FFFF66"/>
                </a:solidFill>
              </a:defRPr>
            </a:lvl1pPr>
          </a:lstStyle>
          <a:p>
            <a:r>
              <a:rPr lang="en-US"/>
              <a:t>Project Name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3188" y="3581400"/>
            <a:ext cx="7161212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150000"/>
              </a:lnSpc>
              <a:buFont typeface="Monotype Sort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BD736-6E80-400F-83E8-A76DA5D3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62800" y="141288"/>
            <a:ext cx="2209800" cy="6107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141288"/>
            <a:ext cx="6477000" cy="6107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EB272-117D-4BCA-BBB3-1305A9567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141288"/>
            <a:ext cx="88392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533400" y="1676400"/>
            <a:ext cx="8839200" cy="45720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6E79B-2033-4B4E-BC16-027059293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854D7-0CB5-4673-8332-FE4345BC9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9DCBF-2C46-4269-A830-D548E4F3A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343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4343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A8C71-288C-45CA-A133-E0F01A761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125A7-6F7E-4352-B544-41D718047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07779-B47C-43DA-BD18-2760FE714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C4B76-1022-4BF9-A636-45DE0B7C7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57AEE-DCF2-4265-A4D0-DADE7AC33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F5D5B-6803-40A0-915D-ED94B7BCB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EA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white">
          <a:xfrm>
            <a:off x="0" y="0"/>
            <a:ext cx="9906000" cy="1371600"/>
          </a:xfrm>
          <a:prstGeom prst="rect">
            <a:avLst/>
          </a:prstGeom>
          <a:solidFill>
            <a:srgbClr val="00517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cs-CZ">
              <a:latin typeface="Arial" charset="0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533400" y="141288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Message goes here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839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Level One</a:t>
            </a:r>
          </a:p>
          <a:p>
            <a:pPr lvl="1"/>
            <a:r>
              <a:rPr lang="en-US" smtClean="0"/>
              <a:t>Level 2</a:t>
            </a:r>
          </a:p>
          <a:p>
            <a:pPr lvl="2"/>
            <a:r>
              <a:rPr lang="en-US" smtClean="0"/>
              <a:t>Level 3</a:t>
            </a:r>
          </a:p>
          <a:p>
            <a:pPr lvl="3"/>
            <a:r>
              <a:rPr lang="en-US" smtClean="0"/>
              <a:t>Level 4</a:t>
            </a:r>
          </a:p>
          <a:p>
            <a:pPr lvl="4"/>
            <a:r>
              <a:rPr lang="en-US" smtClean="0"/>
              <a:t>Level 5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533400" y="1371600"/>
            <a:ext cx="8839200" cy="0"/>
          </a:xfrm>
          <a:prstGeom prst="line">
            <a:avLst/>
          </a:prstGeom>
          <a:noFill/>
          <a:ln w="38100">
            <a:solidFill>
              <a:srgbClr val="005188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cs-CZ">
              <a:latin typeface="Arial" charset="0"/>
              <a:cs typeface="+mn-cs"/>
            </a:endParaRP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hidden">
          <a:xfrm>
            <a:off x="0" y="1371600"/>
            <a:ext cx="9906000" cy="0"/>
          </a:xfrm>
          <a:prstGeom prst="line">
            <a:avLst/>
          </a:prstGeom>
          <a:noFill/>
          <a:ln w="38100">
            <a:solidFill>
              <a:srgbClr val="005188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cs-CZ">
              <a:latin typeface="Arial" charset="0"/>
              <a:cs typeface="+mn-cs"/>
            </a:endParaRP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86900" y="6400800"/>
            <a:ext cx="419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13975ED-D1D9-4F7B-8BC6-076E3F9B4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76250" indent="-476250" algn="l" rtl="0" eaLnBrk="0" fontAlgn="base" hangingPunct="0">
        <a:spcBef>
          <a:spcPct val="50000"/>
        </a:spcBef>
        <a:spcAft>
          <a:spcPct val="0"/>
        </a:spcAft>
        <a:buClr>
          <a:srgbClr val="005188"/>
        </a:buClr>
        <a:buFont typeface="Monotype Sorts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1143000" indent="-476250" algn="l" rtl="0" eaLnBrk="0" fontAlgn="base" hangingPunct="0">
        <a:spcBef>
          <a:spcPct val="20000"/>
        </a:spcBef>
        <a:spcAft>
          <a:spcPct val="0"/>
        </a:spcAft>
        <a:buClr>
          <a:srgbClr val="005188"/>
        </a:buClr>
        <a:buChar char="—"/>
        <a:defRPr>
          <a:solidFill>
            <a:schemeClr val="tx1"/>
          </a:solidFill>
          <a:latin typeface="+mn-lt"/>
        </a:defRPr>
      </a:lvl2pPr>
      <a:lvl3pPr marL="1619250" indent="-285750" algn="l" rtl="0" eaLnBrk="0" fontAlgn="base" hangingPunct="0">
        <a:spcBef>
          <a:spcPct val="20000"/>
        </a:spcBef>
        <a:spcAft>
          <a:spcPct val="0"/>
        </a:spcAft>
        <a:buClr>
          <a:srgbClr val="005188"/>
        </a:buClr>
        <a:buChar char="•"/>
        <a:defRPr>
          <a:solidFill>
            <a:schemeClr val="tx1"/>
          </a:solidFill>
          <a:latin typeface="+mn-lt"/>
        </a:defRPr>
      </a:lvl3pPr>
      <a:lvl4pPr marL="2190750" indent="-381000" algn="l" rtl="0" eaLnBrk="0" fontAlgn="base" hangingPunct="0">
        <a:spcBef>
          <a:spcPct val="20000"/>
        </a:spcBef>
        <a:spcAft>
          <a:spcPct val="0"/>
        </a:spcAft>
        <a:buSzPct val="80000"/>
        <a:buChar char="—"/>
        <a:defRPr>
          <a:solidFill>
            <a:schemeClr val="tx1"/>
          </a:solidFill>
          <a:latin typeface="+mn-lt"/>
        </a:defRPr>
      </a:lvl4pPr>
      <a:lvl5pPr marL="2667000" indent="-285750" algn="l" rtl="0" eaLnBrk="0" fontAlgn="base" hangingPunct="0">
        <a:spcBef>
          <a:spcPct val="20000"/>
        </a:spcBef>
        <a:spcAft>
          <a:spcPct val="0"/>
        </a:spcAft>
        <a:buSzPct val="90000"/>
        <a:buChar char="–"/>
        <a:defRPr>
          <a:solidFill>
            <a:schemeClr val="tx1"/>
          </a:solidFill>
          <a:latin typeface="+mn-lt"/>
        </a:defRPr>
      </a:lvl5pPr>
      <a:lvl6pPr marL="3124200" indent="-285750" algn="l" rtl="0" eaLnBrk="0" fontAlgn="base" hangingPunct="0">
        <a:spcBef>
          <a:spcPct val="20000"/>
        </a:spcBef>
        <a:spcAft>
          <a:spcPct val="0"/>
        </a:spcAft>
        <a:buSzPct val="90000"/>
        <a:buChar char="–"/>
        <a:defRPr>
          <a:solidFill>
            <a:schemeClr val="tx1"/>
          </a:solidFill>
          <a:latin typeface="+mn-lt"/>
        </a:defRPr>
      </a:lvl6pPr>
      <a:lvl7pPr marL="3581400" indent="-285750" algn="l" rtl="0" eaLnBrk="0" fontAlgn="base" hangingPunct="0">
        <a:spcBef>
          <a:spcPct val="20000"/>
        </a:spcBef>
        <a:spcAft>
          <a:spcPct val="0"/>
        </a:spcAft>
        <a:buSzPct val="90000"/>
        <a:buChar char="–"/>
        <a:defRPr>
          <a:solidFill>
            <a:schemeClr val="tx1"/>
          </a:solidFill>
          <a:latin typeface="+mn-lt"/>
        </a:defRPr>
      </a:lvl7pPr>
      <a:lvl8pPr marL="4038600" indent="-285750" algn="l" rtl="0" eaLnBrk="0" fontAlgn="base" hangingPunct="0">
        <a:spcBef>
          <a:spcPct val="20000"/>
        </a:spcBef>
        <a:spcAft>
          <a:spcPct val="0"/>
        </a:spcAft>
        <a:buSzPct val="90000"/>
        <a:buChar char="–"/>
        <a:defRPr>
          <a:solidFill>
            <a:schemeClr val="tx1"/>
          </a:solidFill>
          <a:latin typeface="+mn-lt"/>
        </a:defRPr>
      </a:lvl8pPr>
      <a:lvl9pPr marL="4495800" indent="-285750" algn="l" rtl="0" eaLnBrk="0" fontAlgn="base" hangingPunct="0">
        <a:spcBef>
          <a:spcPct val="20000"/>
        </a:spcBef>
        <a:spcAft>
          <a:spcPct val="0"/>
        </a:spcAft>
        <a:buSzPct val="9000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8839200" cy="1447800"/>
          </a:xfrm>
        </p:spPr>
        <p:txBody>
          <a:bodyPr/>
          <a:lstStyle/>
          <a:p>
            <a:r>
              <a:rPr lang="cs-CZ" dirty="0" smtClean="0"/>
              <a:t>Jak je to s fluorem a jódem v potřebách našich dětí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0700" y="2982913"/>
            <a:ext cx="8864600" cy="812800"/>
          </a:xfrm>
        </p:spPr>
        <p:txBody>
          <a:bodyPr/>
          <a:lstStyle/>
          <a:p>
            <a:pPr>
              <a:lnSpc>
                <a:spcPct val="140000"/>
              </a:lnSpc>
              <a:buFont typeface="Monotype Sorts"/>
              <a:buNone/>
            </a:pPr>
            <a:endParaRPr lang="cs-CZ" sz="2800" b="1" dirty="0" smtClean="0"/>
          </a:p>
          <a:p>
            <a:pPr>
              <a:lnSpc>
                <a:spcPct val="140000"/>
              </a:lnSpc>
              <a:buFont typeface="Monotype Sorts"/>
              <a:buNone/>
            </a:pPr>
            <a:r>
              <a:rPr lang="cs-CZ" sz="2800" b="1" dirty="0" smtClean="0"/>
              <a:t>MUDr</a:t>
            </a:r>
            <a:r>
              <a:rPr lang="cs-CZ" sz="2800" b="1" dirty="0" smtClean="0"/>
              <a:t>. Miroslava Adamcová</a:t>
            </a:r>
            <a:endParaRPr lang="cs-CZ" sz="2800" b="1" baseline="30000" dirty="0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575423" y="6173788"/>
            <a:ext cx="2755155" cy="371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>
            <a:spAutoFit/>
          </a:bodyPr>
          <a:lstStyle/>
          <a:p>
            <a:pPr algn="ctr" eaLnBrk="0" hangingPunct="0"/>
            <a:r>
              <a:rPr lang="cs-CZ" b="1" dirty="0" smtClean="0"/>
              <a:t>Poděbrady, 17. </a:t>
            </a:r>
            <a:r>
              <a:rPr lang="cs-CZ" b="1" dirty="0" smtClean="0"/>
              <a:t>11. 2012</a:t>
            </a:r>
            <a:endParaRPr lang="cs-CZ" b="1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915988" y="4772025"/>
            <a:ext cx="80740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50000"/>
              </a:lnSpc>
              <a:buClr>
                <a:srgbClr val="005188"/>
              </a:buClr>
              <a:buFont typeface="Monotype Sorts"/>
              <a:buNone/>
            </a:pPr>
            <a:endParaRPr lang="cs-CZ" b="1" dirty="0" smtClean="0">
              <a:solidFill>
                <a:schemeClr val="bg1"/>
              </a:solidFill>
            </a:endParaRPr>
          </a:p>
          <a:p>
            <a:pPr algn="ctr" eaLnBrk="0" hangingPunct="0">
              <a:lnSpc>
                <a:spcPct val="150000"/>
              </a:lnSpc>
              <a:buClr>
                <a:srgbClr val="005188"/>
              </a:buClr>
              <a:buFont typeface="Monotype Sorts"/>
              <a:buNone/>
            </a:pPr>
            <a:r>
              <a:rPr lang="cs-CZ" b="1" dirty="0" smtClean="0">
                <a:solidFill>
                  <a:schemeClr val="bg1"/>
                </a:solidFill>
              </a:rPr>
              <a:t>Pediatrická </a:t>
            </a:r>
            <a:r>
              <a:rPr lang="cs-CZ" b="1" dirty="0">
                <a:solidFill>
                  <a:schemeClr val="bg1"/>
                </a:solidFill>
              </a:rPr>
              <a:t>klinika FN Motol a 2. LF UK </a:t>
            </a:r>
            <a:r>
              <a:rPr lang="cs-CZ" b="1" dirty="0" smtClean="0">
                <a:solidFill>
                  <a:schemeClr val="bg1"/>
                </a:solidFill>
              </a:rPr>
              <a:t>Praha</a:t>
            </a:r>
            <a:endParaRPr 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V současné době se doporučuje přijem mořské ryby dvakrát týdně, nedostatečný může být přijem jen z kuchyňské soli</a:t>
            </a:r>
            <a:endParaRPr lang="cs-CZ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Přestože se kuchyňská sůl joduje, pro vyšší </a:t>
            </a:r>
            <a:r>
              <a:rPr lang="cs-CZ" dirty="0" smtClean="0"/>
              <a:t>výskyt </a:t>
            </a:r>
            <a:r>
              <a:rPr lang="cs-CZ" dirty="0" smtClean="0"/>
              <a:t>hypertenze a kardiologických </a:t>
            </a:r>
            <a:r>
              <a:rPr lang="cs-CZ" dirty="0" smtClean="0"/>
              <a:t>onemocnění </a:t>
            </a:r>
            <a:r>
              <a:rPr lang="cs-CZ" dirty="0" smtClean="0"/>
              <a:t>u dospělých pacientů se doporučuje snížit přijem soli na max </a:t>
            </a:r>
            <a:r>
              <a:rPr lang="cs-CZ" dirty="0" smtClean="0"/>
              <a:t>3 g denně</a:t>
            </a:r>
            <a:r>
              <a:rPr lang="cs-CZ" dirty="0" smtClean="0"/>
              <a:t> </a:t>
            </a:r>
            <a:r>
              <a:rPr lang="cs-CZ" dirty="0" smtClean="0"/>
              <a:t>(norma pro dospělé bez rizika 5 g/den).</a:t>
            </a:r>
            <a:endParaRPr lang="cs-CZ" dirty="0" smtClean="0"/>
          </a:p>
          <a:p>
            <a:r>
              <a:rPr lang="cs-CZ" dirty="0" smtClean="0"/>
              <a:t>U dětí je příjem soli omezen dle věkových </a:t>
            </a:r>
            <a:r>
              <a:rPr lang="cs-CZ" dirty="0" smtClean="0"/>
              <a:t>skupin,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nicméně </a:t>
            </a:r>
            <a:r>
              <a:rPr lang="cs-CZ" dirty="0" smtClean="0"/>
              <a:t>zde jsou u dětí od </a:t>
            </a:r>
            <a:r>
              <a:rPr lang="cs-CZ" dirty="0" smtClean="0"/>
              <a:t>tří let limity </a:t>
            </a:r>
            <a:r>
              <a:rPr lang="cs-CZ" dirty="0" smtClean="0"/>
              <a:t>v ČR </a:t>
            </a:r>
            <a:r>
              <a:rPr lang="cs-CZ" dirty="0" smtClean="0"/>
              <a:t>překračovány, </a:t>
            </a:r>
            <a:r>
              <a:rPr lang="cs-CZ" dirty="0" smtClean="0"/>
              <a:t>a to až trojnásobně.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200" dirty="0" smtClean="0"/>
              <a:t>Tabulka: </a:t>
            </a:r>
            <a:r>
              <a:rPr lang="cs-CZ" sz="1200" dirty="0" smtClean="0"/>
              <a:t>Doporučený příjem soli u </a:t>
            </a:r>
            <a:r>
              <a:rPr lang="cs-CZ" sz="1200" dirty="0" smtClean="0"/>
              <a:t>dětí (převzato </a:t>
            </a:r>
            <a:r>
              <a:rPr lang="cs-CZ" sz="1200" dirty="0" smtClean="0"/>
              <a:t>z Food and Nutrition Board Institute of Medicine, National Academics</a:t>
            </a:r>
            <a:r>
              <a:rPr lang="cs-CZ" sz="1200" dirty="0" smtClean="0"/>
              <a:t>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B854D7-0CB5-4673-8332-FE4345BC936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2855686" y="3500850"/>
          <a:ext cx="3956956" cy="2159553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2391228"/>
                <a:gridCol w="1565728"/>
              </a:tblGrid>
              <a:tr h="486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/>
                        <a:t>Věk</a:t>
                      </a:r>
                      <a:endParaRPr lang="cs-CZ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 smtClean="0"/>
                        <a:t>Sůl g/den</a:t>
                      </a:r>
                      <a:endParaRPr lang="cs-CZ" sz="18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>
                    <a:noFill/>
                  </a:tcPr>
                </a:tc>
              </a:tr>
              <a:tr h="29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0 – 6 měsíců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0,26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29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7 – 12 měsíců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0,18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29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1 – 3 roky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2,17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29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4 – 8 let 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2,60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247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9 – 18 let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3,20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Jak je to tedy s fluorem a jódem u našich dětí?</a:t>
            </a:r>
            <a:endParaRPr lang="cs-CZ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sz="2400" dirty="0" smtClean="0"/>
              <a:t>V současné době je vzhledem ke složení dětské stravy a častému užívání vitamínových a minerálových doplňků většina dětí spíše ohrožena vyšším příjmem fluoru a jódu než jejich nedostatkem.</a:t>
            </a:r>
            <a:endParaRPr lang="cs-C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B854D7-0CB5-4673-8332-FE4345BC936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Kde se fluor přirozeně vyskytuje?</a:t>
            </a:r>
            <a:endParaRPr lang="cs-CZ" sz="24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Fluor je biogenní prvek – v přírodě se vyskytuje ve formě fluoridových aniontů  rozpuštěný ve vodě a vodných roztocích.</a:t>
            </a:r>
          </a:p>
          <a:p>
            <a:r>
              <a:rPr lang="cs-CZ" dirty="0" smtClean="0"/>
              <a:t>Vyskytuje se v mnoha potravinách, nejvyšší výskyt je v mořských rybách a mořských plodech.    </a:t>
            </a:r>
            <a:endParaRPr lang="cs-CZ" i="1" dirty="0" smtClean="0"/>
          </a:p>
          <a:p>
            <a:r>
              <a:rPr lang="cs-CZ" dirty="0" smtClean="0"/>
              <a:t>Ve vnitrozemských státech se používá/používala fluorizace pitné vody, v našich zemích byla ukončena v roce1989.</a:t>
            </a:r>
          </a:p>
          <a:p>
            <a:r>
              <a:rPr lang="cs-CZ" dirty="0" smtClean="0"/>
              <a:t>Přirozené množství fluoru v pitné vodě je v ČR většinou mezi 0,3 – 0,6 mg/l (přesnou informaci v daném regionu podá OHS).</a:t>
            </a:r>
          </a:p>
        </p:txBody>
      </p:sp>
      <p:sp>
        <p:nvSpPr>
          <p:cNvPr id="5124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3C8BA-16F0-41AF-BA24-BCFFD064B21C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ea typeface="Times New Roman"/>
                <a:cs typeface="Times New Roman"/>
              </a:rPr>
              <a:t>Koncentrace fluoru v nápojích a jídle </a:t>
            </a:r>
            <a:r>
              <a:rPr lang="cs-CZ" sz="2400" dirty="0" smtClean="0">
                <a:ea typeface="Times New Roman"/>
                <a:cs typeface="Times New Roman"/>
              </a:rPr>
              <a:t>– doporučený </a:t>
            </a:r>
            <a:r>
              <a:rPr lang="cs-CZ" sz="2400" dirty="0" smtClean="0">
                <a:ea typeface="Times New Roman"/>
                <a:cs typeface="Times New Roman"/>
              </a:rPr>
              <a:t>denní příjem je </a:t>
            </a:r>
            <a:r>
              <a:rPr lang="cs-CZ" sz="2400" dirty="0" smtClean="0">
                <a:ea typeface="Times New Roman"/>
                <a:cs typeface="Times New Roman"/>
              </a:rPr>
              <a:t>0,05 </a:t>
            </a:r>
            <a:r>
              <a:rPr lang="cs-CZ" sz="2400" dirty="0" smtClean="0">
                <a:ea typeface="Times New Roman"/>
                <a:cs typeface="Times New Roman"/>
              </a:rPr>
              <a:t>mg/kg/den</a:t>
            </a:r>
            <a:endParaRPr lang="cs-CZ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98021" y="1799441"/>
          <a:ext cx="8915400" cy="4449086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3492232"/>
                <a:gridCol w="5423168"/>
              </a:tblGrid>
              <a:tr h="749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/>
                        <a:t>Produkt</a:t>
                      </a:r>
                      <a:endParaRPr lang="cs-CZ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/>
                        <a:t>Průměrný příjem z 1 kg / 1 litru </a:t>
                      </a:r>
                      <a:r>
                        <a:rPr lang="cs-CZ" sz="1800" b="1" dirty="0" smtClean="0"/>
                        <a:t>potravin v ppm </a:t>
                      </a:r>
                      <a:r>
                        <a:rPr lang="cs-CZ" sz="1800" b="1" kern="1200" dirty="0" smtClean="0"/>
                        <a:t>(1,0 ppm – doporučená denní dávka)</a:t>
                      </a:r>
                      <a:endParaRPr lang="cs-CZ" sz="18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>
                    <a:noFill/>
                  </a:tcPr>
                </a:tc>
              </a:tr>
              <a:tr h="369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Džus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1,03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369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/>
                        <a:t>Soda</a:t>
                      </a:r>
                      <a:endParaRPr lang="cs-CZ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0,74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369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/>
                        <a:t>Cola </a:t>
                      </a:r>
                      <a:endParaRPr lang="cs-CZ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0,70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369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Instantní čaj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3,00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369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Ryba vařená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2,10 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369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/>
                        <a:t>Rybičky v konzervě</a:t>
                      </a:r>
                      <a:endParaRPr lang="cs-CZ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4,57 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369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/>
                        <a:t>Kuřecí maso</a:t>
                      </a:r>
                      <a:endParaRPr lang="cs-CZ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3,61 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369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/>
                        <a:t>Sušené mléko</a:t>
                      </a:r>
                      <a:endParaRPr lang="cs-CZ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0,97 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369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/>
                        <a:t>Mateřské mléko</a:t>
                      </a:r>
                      <a:endParaRPr lang="cs-CZ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0,005 – 0,01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369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Fluoridovaná sůl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200 – 250 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B854D7-0CB5-4673-8332-FE4345BC936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1288"/>
            <a:ext cx="8839200" cy="1143000"/>
          </a:xfrm>
        </p:spPr>
        <p:txBody>
          <a:bodyPr/>
          <a:lstStyle/>
          <a:p>
            <a:r>
              <a:rPr lang="cs-CZ" sz="2400" dirty="0" smtClean="0"/>
              <a:t>Dostatečný příjem fluoru snižuje náchylnost zubní skloviny ke vzniku zubního kazu</a:t>
            </a:r>
            <a:endParaRPr lang="cs-CZ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24526"/>
            <a:ext cx="8839200" cy="4572000"/>
          </a:xfrm>
        </p:spPr>
        <p:txBody>
          <a:bodyPr/>
          <a:lstStyle/>
          <a:p>
            <a:r>
              <a:rPr lang="cs-CZ" dirty="0" smtClean="0"/>
              <a:t>Suplementace </a:t>
            </a:r>
            <a:r>
              <a:rPr lang="cs-CZ" dirty="0" smtClean="0"/>
              <a:t>fluoridem je vhodná v době, kdy se prořezává dočasný chrup, doporučuje se u plně kojených dětí a tam, kde se k přípravě umělé výživy používá voda s obsahem fluoru pod </a:t>
            </a:r>
            <a:r>
              <a:rPr lang="cs-CZ" dirty="0" smtClean="0"/>
              <a:t>0,3 mg/l </a:t>
            </a:r>
            <a:endParaRPr lang="cs-CZ" dirty="0" smtClean="0"/>
          </a:p>
          <a:p>
            <a:r>
              <a:rPr lang="cs-CZ" dirty="0" smtClean="0"/>
              <a:t>Pokud voda obsahuje fluor v množství 0,3 </a:t>
            </a:r>
            <a:r>
              <a:rPr lang="cs-CZ" dirty="0" smtClean="0"/>
              <a:t>– 0,6 mg/l, </a:t>
            </a:r>
            <a:r>
              <a:rPr lang="cs-CZ" dirty="0" smtClean="0"/>
              <a:t>suplementace se nedoporučuje, po domluvě se stomatologem je možné od tří let věku používat zubní pastu s fluorem.</a:t>
            </a:r>
          </a:p>
          <a:p>
            <a:r>
              <a:rPr lang="cs-CZ" dirty="0" smtClean="0"/>
              <a:t>Tabulka </a:t>
            </a:r>
            <a:r>
              <a:rPr lang="cs-CZ" dirty="0" smtClean="0"/>
              <a:t>obsah </a:t>
            </a:r>
            <a:r>
              <a:rPr lang="cs-CZ" dirty="0" smtClean="0"/>
              <a:t>fluoridu </a:t>
            </a:r>
            <a:r>
              <a:rPr lang="cs-CZ" dirty="0" smtClean="0"/>
              <a:t>v balených </a:t>
            </a:r>
            <a:r>
              <a:rPr lang="cs-CZ" dirty="0" smtClean="0"/>
              <a:t>vodách: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B854D7-0CB5-4673-8332-FE4345BC936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983344" y="4204785"/>
          <a:ext cx="3956956" cy="2159553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2940956"/>
                <a:gridCol w="1016000"/>
              </a:tblGrid>
              <a:tr h="486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/>
                        <a:t>Kojenecké vody</a:t>
                      </a:r>
                      <a:endParaRPr lang="cs-CZ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 smtClean="0"/>
                        <a:t>mg F</a:t>
                      </a:r>
                      <a:r>
                        <a:rPr lang="cs-CZ" sz="1800" b="1" strike="noStrike" baseline="30000" dirty="0" smtClean="0"/>
                        <a:t>-</a:t>
                      </a:r>
                      <a:r>
                        <a:rPr lang="cs-CZ" sz="1800" b="1" dirty="0" smtClean="0"/>
                        <a:t>/l</a:t>
                      </a:r>
                      <a:endParaRPr lang="cs-CZ" sz="18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>
                    <a:noFill/>
                  </a:tcPr>
                </a:tc>
              </a:tr>
              <a:tr h="29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Českomoravská voda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0,068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29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Horský pramen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0,113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29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Skalní voda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0,118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29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Aqua</a:t>
                      </a:r>
                      <a:r>
                        <a:rPr lang="cs-CZ" sz="1800" baseline="0" dirty="0" smtClean="0">
                          <a:latin typeface="+mj-lt"/>
                          <a:ea typeface="Calibri"/>
                          <a:cs typeface="Times New Roman"/>
                        </a:rPr>
                        <a:t> kojenec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0,131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247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Niko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0,164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5301344" y="4204785"/>
          <a:ext cx="3956956" cy="2163363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2940956"/>
                <a:gridCol w="1016000"/>
              </a:tblGrid>
              <a:tr h="486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/>
                        <a:t>Stolní vody</a:t>
                      </a:r>
                      <a:endParaRPr lang="cs-CZ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 smtClean="0"/>
                        <a:t>mg F</a:t>
                      </a:r>
                      <a:r>
                        <a:rPr lang="cs-CZ" sz="1800" b="1" strike="noStrike" baseline="30000" dirty="0" smtClean="0"/>
                        <a:t>-</a:t>
                      </a:r>
                      <a:r>
                        <a:rPr lang="cs-CZ" sz="1800" b="1" dirty="0" smtClean="0"/>
                        <a:t>/l</a:t>
                      </a:r>
                      <a:endParaRPr lang="cs-CZ" sz="18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Aquila neperlivá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0,048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29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Toma voda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0,056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327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Aqua Belle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0,154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355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Hochman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0,173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Dobrá voda neperlivá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0,710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Nadměrný příjem fluoru od narození do šesti až osmi let věku </a:t>
            </a:r>
            <a:r>
              <a:rPr lang="cs-CZ" sz="2400" dirty="0" smtClean="0"/>
              <a:t>může </a:t>
            </a:r>
            <a:r>
              <a:rPr lang="cs-CZ" sz="2400" dirty="0" smtClean="0"/>
              <a:t>vést k </a:t>
            </a:r>
            <a:r>
              <a:rPr lang="cs-CZ" sz="2400" dirty="0" smtClean="0"/>
              <a:t>fluoróze dočasného</a:t>
            </a:r>
            <a:r>
              <a:rPr lang="cs-CZ" sz="2400" dirty="0" smtClean="0"/>
              <a:t>, případně </a:t>
            </a:r>
            <a:r>
              <a:rPr lang="cs-CZ" sz="2400" dirty="0" smtClean="0"/>
              <a:t>trvalého chrupu</a:t>
            </a:r>
            <a:endParaRPr lang="cs-CZ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Fluoróza je poškození buněk tvořících zubní sklovinu (ameloblastů) a je vyvolána příliš velkým přísunem fluoru v období mineralizace skloviny (při růstu zubů). </a:t>
            </a:r>
          </a:p>
          <a:p>
            <a:r>
              <a:rPr lang="cs-CZ" dirty="0" smtClean="0"/>
              <a:t>Těžší forma </a:t>
            </a:r>
            <a:r>
              <a:rPr lang="cs-CZ" dirty="0" smtClean="0"/>
              <a:t>fluorózy </a:t>
            </a:r>
            <a:r>
              <a:rPr lang="cs-CZ" dirty="0" smtClean="0"/>
              <a:t>je nevratné postižení.</a:t>
            </a:r>
          </a:p>
          <a:p>
            <a:r>
              <a:rPr lang="cs-CZ" dirty="0" smtClean="0"/>
              <a:t>Vzhledem k individuálnímu a obtížně definovanému příjmu fluoru v dětské </a:t>
            </a:r>
            <a:r>
              <a:rPr lang="cs-CZ" dirty="0" smtClean="0"/>
              <a:t>stravě je třeba přistupovat </a:t>
            </a:r>
            <a:r>
              <a:rPr lang="cs-CZ" dirty="0" smtClean="0"/>
              <a:t>ke každému pacientovi individuálně. 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B854D7-0CB5-4673-8332-FE4345BC936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170" name="Picture 2" descr="Fluoróza postihuje nejvíce mléčné dětské zub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332" y="3621767"/>
            <a:ext cx="4254954" cy="2765720"/>
          </a:xfrm>
          <a:prstGeom prst="rect">
            <a:avLst/>
          </a:prstGeom>
          <a:noFill/>
        </p:spPr>
      </p:pic>
      <p:pic>
        <p:nvPicPr>
          <p:cNvPr id="7172" name="Picture 4" descr="Fluoróza v pokročilé stadi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0928" y="3593645"/>
            <a:ext cx="4277742" cy="2792639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Preventivní dětská stomatologická péče, lokální fluorizace a nekariogenní strava jsou mnohdy dostačující pro správný vývoj dětského chrupu</a:t>
            </a:r>
            <a:endParaRPr lang="cs-CZ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Obecně </a:t>
            </a:r>
            <a:r>
              <a:rPr lang="cs-CZ" dirty="0" smtClean="0"/>
              <a:t>se od celkové suplementace ustupuje, lokální fluorizace se rovněž stomatology většinou doporučuje až od pěti let věku. 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Důležitá je preventivní stomatologická péče, zubní hygiena a </a:t>
            </a:r>
            <a:r>
              <a:rPr lang="cs-CZ" dirty="0" smtClean="0"/>
              <a:t>složení </a:t>
            </a:r>
            <a:r>
              <a:rPr lang="cs-CZ" dirty="0" smtClean="0"/>
              <a:t>stravy dítěte.</a:t>
            </a:r>
          </a:p>
          <a:p>
            <a:r>
              <a:rPr lang="cs-CZ" dirty="0" smtClean="0"/>
              <a:t>Strava </a:t>
            </a:r>
            <a:r>
              <a:rPr lang="cs-CZ" dirty="0" smtClean="0"/>
              <a:t>by měla být nekariogenní </a:t>
            </a:r>
            <a:r>
              <a:rPr lang="cs-CZ" dirty="0" smtClean="0"/>
              <a:t>(tzn</a:t>
            </a:r>
            <a:r>
              <a:rPr lang="cs-CZ" dirty="0" smtClean="0"/>
              <a:t>. omezit cukry, sladké a kyselé nápoje)</a:t>
            </a:r>
          </a:p>
          <a:p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B854D7-0CB5-4673-8332-FE4345BC936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2071919" y="4016094"/>
          <a:ext cx="5591627" cy="1825035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3588652"/>
                <a:gridCol w="2002975"/>
              </a:tblGrid>
              <a:tr h="486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latin typeface="+mn-lt"/>
                          <a:ea typeface="+mn-ea"/>
                          <a:cs typeface="+mn-cs"/>
                        </a:rPr>
                        <a:t>Zubní</a:t>
                      </a:r>
                      <a:r>
                        <a:rPr lang="cs-CZ" sz="1800" b="1" baseline="0" dirty="0" smtClean="0">
                          <a:latin typeface="+mn-lt"/>
                          <a:ea typeface="+mn-ea"/>
                          <a:cs typeface="+mn-cs"/>
                        </a:rPr>
                        <a:t> pasty</a:t>
                      </a:r>
                      <a:endParaRPr lang="cs-CZ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 smtClean="0"/>
                        <a:t>              ppm F  </a:t>
                      </a:r>
                      <a:endParaRPr lang="cs-CZ" sz="18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>
                    <a:noFill/>
                  </a:tcPr>
                </a:tc>
              </a:tr>
              <a:tr h="29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Dětská 3 – 6 let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r" defTabSz="1074738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cs-CZ" sz="1800" dirty="0" smtClean="0"/>
                        <a:t>250 –    400 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29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Pro školáky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500 – 1 000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29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Kosmetické pasty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1 000 – 1 500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29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Terapeutické pasty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1 800 – 2 500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Kde se vyskytuje </a:t>
            </a:r>
            <a:r>
              <a:rPr lang="cs-CZ" sz="2400" dirty="0" smtClean="0"/>
              <a:t>jód?</a:t>
            </a:r>
            <a:endParaRPr lang="cs-CZ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Jód se přirozeně vyskytuje v mořské vodě</a:t>
            </a:r>
            <a:r>
              <a:rPr lang="cs-CZ" dirty="0" smtClean="0"/>
              <a:t>, </a:t>
            </a:r>
            <a:r>
              <a:rPr lang="cs-CZ" dirty="0" smtClean="0"/>
              <a:t>přirozeným zdrojem pro člověka jsou mořské ryby a plody moře.</a:t>
            </a:r>
          </a:p>
          <a:p>
            <a:r>
              <a:rPr lang="cs-CZ" dirty="0" smtClean="0"/>
              <a:t>Vnitrozemské státy měly problémy s nedostatkem jódu, </a:t>
            </a:r>
            <a:r>
              <a:rPr lang="cs-CZ" dirty="0" smtClean="0"/>
              <a:t>od konce </a:t>
            </a:r>
            <a:r>
              <a:rPr lang="cs-CZ" dirty="0" smtClean="0"/>
              <a:t>40. let minulého století se na našem území zavedlo jódování kuchyňské soli.</a:t>
            </a:r>
          </a:p>
          <a:p>
            <a:r>
              <a:rPr lang="cs-CZ" dirty="0" smtClean="0"/>
              <a:t>V současnosti se používají stabilnější jodičnany, norma je </a:t>
            </a:r>
            <a:r>
              <a:rPr lang="cs-CZ" dirty="0" smtClean="0"/>
              <a:t>27 mg jódu (+/- 7 mg</a:t>
            </a:r>
            <a:r>
              <a:rPr lang="cs-CZ" dirty="0" smtClean="0"/>
              <a:t>)  na </a:t>
            </a:r>
            <a:r>
              <a:rPr lang="cs-CZ" dirty="0" smtClean="0"/>
              <a:t>1 kg soli.</a:t>
            </a:r>
            <a:endParaRPr lang="cs-CZ" dirty="0" smtClean="0"/>
          </a:p>
          <a:p>
            <a:r>
              <a:rPr lang="cs-CZ" dirty="0" smtClean="0"/>
              <a:t>Často užívané soli v kuchyni – alpská a mořská nemají přirozeně dostatečný obsah jódu, musí být rovněž </a:t>
            </a:r>
            <a:r>
              <a:rPr lang="cs-CZ" dirty="0" smtClean="0"/>
              <a:t>jodované.</a:t>
            </a:r>
            <a:endParaRPr lang="cs-CZ" dirty="0" smtClean="0"/>
          </a:p>
          <a:p>
            <a:r>
              <a:rPr lang="cs-CZ" dirty="0" smtClean="0"/>
              <a:t>Nejistý obsah jódu je v některých potravinách </a:t>
            </a:r>
            <a:r>
              <a:rPr lang="cs-CZ" dirty="0" smtClean="0"/>
              <a:t>(mléčné </a:t>
            </a:r>
            <a:r>
              <a:rPr lang="cs-CZ" dirty="0" smtClean="0"/>
              <a:t>výrobky), vysoký obsah </a:t>
            </a:r>
            <a:r>
              <a:rPr lang="cs-CZ" dirty="0" smtClean="0"/>
              <a:t>pak </a:t>
            </a:r>
            <a:r>
              <a:rPr lang="cs-CZ" dirty="0" smtClean="0"/>
              <a:t>v sushi a mořských </a:t>
            </a:r>
            <a:r>
              <a:rPr lang="cs-CZ" dirty="0" smtClean="0"/>
              <a:t>řasách.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B854D7-0CB5-4673-8332-FE4345BC936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Jód je nezbytný pro správnou funkci štítné žlázy, ve formě jodidu je zabudován v hormonech štítné žlázy</a:t>
            </a:r>
            <a:endParaRPr lang="cs-CZ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Hormony štítné žlázy ovlivňují metabolismus cukrů, tuků a bílkovin, ovlivňují funkci všech orgánů a tkání v lidském </a:t>
            </a:r>
            <a:r>
              <a:rPr lang="cs-CZ" dirty="0" smtClean="0"/>
              <a:t>těle.</a:t>
            </a:r>
            <a:endParaRPr lang="cs-CZ" dirty="0" smtClean="0"/>
          </a:p>
          <a:p>
            <a:r>
              <a:rPr lang="cs-CZ" dirty="0" smtClean="0"/>
              <a:t>Během vývoje poldu a první roky po narození ovlivňují vývoj </a:t>
            </a:r>
            <a:r>
              <a:rPr lang="cs-CZ" dirty="0" smtClean="0"/>
              <a:t>mozku.</a:t>
            </a:r>
            <a:endParaRPr lang="cs-CZ" dirty="0" smtClean="0"/>
          </a:p>
          <a:p>
            <a:r>
              <a:rPr lang="cs-CZ" dirty="0" smtClean="0"/>
              <a:t>U dětí a dospívajících nedostatek jódu vede k poruše vývoje mentálních schopností a snížení </a:t>
            </a:r>
            <a:r>
              <a:rPr lang="cs-CZ" dirty="0" smtClean="0"/>
              <a:t>IQ.</a:t>
            </a:r>
            <a:endParaRPr lang="cs-CZ" dirty="0" smtClean="0"/>
          </a:p>
          <a:p>
            <a:r>
              <a:rPr lang="cs-CZ" dirty="0" smtClean="0"/>
              <a:t>Zvýšené i snížené hladiny hormonů štítné žlázy je dlouhodobě neslučitelné se </a:t>
            </a:r>
            <a:r>
              <a:rPr lang="cs-CZ" dirty="0" smtClean="0"/>
              <a:t>životem.</a:t>
            </a:r>
            <a:endParaRPr lang="cs-CZ" dirty="0" smtClean="0"/>
          </a:p>
          <a:p>
            <a:r>
              <a:rPr lang="cs-CZ" dirty="0" smtClean="0"/>
              <a:t>Doporučení </a:t>
            </a:r>
            <a:r>
              <a:rPr lang="cs-CZ" dirty="0" smtClean="0"/>
              <a:t>endokrinologické společnosti je </a:t>
            </a:r>
            <a:r>
              <a:rPr lang="cs-CZ" dirty="0" smtClean="0"/>
              <a:t>suplementovat  </a:t>
            </a:r>
            <a:r>
              <a:rPr lang="cs-CZ" dirty="0" smtClean="0"/>
              <a:t>přijem jódu v období těhotenství a kojení a u některých </a:t>
            </a:r>
            <a:r>
              <a:rPr lang="cs-CZ" dirty="0" smtClean="0"/>
              <a:t>adolescentů.</a:t>
            </a: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B854D7-0CB5-4673-8332-FE4345BC936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2811179" y="4764952"/>
          <a:ext cx="4213673" cy="1825035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2867473"/>
                <a:gridCol w="1346200"/>
              </a:tblGrid>
              <a:tr h="486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latin typeface="+mn-lt"/>
                          <a:ea typeface="+mn-ea"/>
                          <a:cs typeface="+mn-cs"/>
                        </a:rPr>
                        <a:t>Doporučená dávka jódu</a:t>
                      </a:r>
                      <a:endParaRPr lang="cs-CZ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µg/den</a:t>
                      </a:r>
                      <a:endParaRPr lang="cs-CZ" sz="18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>
                    <a:noFill/>
                  </a:tcPr>
                </a:tc>
              </a:tr>
              <a:tr h="29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Kojenci a malé děti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ctr" defTabSz="1074738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50 –</a:t>
                      </a:r>
                      <a:r>
                        <a:rPr lang="cs-CZ" sz="1800" baseline="0" dirty="0" smtClean="0">
                          <a:latin typeface="+mj-lt"/>
                          <a:ea typeface="Calibri"/>
                          <a:cs typeface="Times New Roman"/>
                        </a:rPr>
                        <a:t> 100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29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Děti a mladiství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150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29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Dospělí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150 – 200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29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Těhotné a kojící matky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250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Nedostatek jódu i v současné době způsobuje zdravotní komplikace až u 1/3 </a:t>
            </a:r>
            <a:r>
              <a:rPr lang="cs-CZ" sz="2400" dirty="0" smtClean="0"/>
              <a:t>světové populace</a:t>
            </a:r>
            <a:endParaRPr lang="cs-CZ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Nejčastějším onemocněním z nedostatku jódu je endemická struma, dříve se častěji vyskytoval i </a:t>
            </a:r>
            <a:r>
              <a:rPr lang="cs-CZ" dirty="0" smtClean="0"/>
              <a:t>kreténismus.</a:t>
            </a:r>
            <a:endParaRPr lang="cs-CZ" dirty="0" smtClean="0"/>
          </a:p>
          <a:p>
            <a:r>
              <a:rPr lang="cs-CZ" dirty="0" smtClean="0"/>
              <a:t>V současné době je v ČR zaveden celoplošný novorozenecký </a:t>
            </a:r>
            <a:r>
              <a:rPr lang="cs-CZ" dirty="0" smtClean="0"/>
              <a:t>screening </a:t>
            </a:r>
            <a:r>
              <a:rPr lang="cs-CZ" dirty="0" smtClean="0"/>
              <a:t>kongenitální hypothyreosy, který by měl podchytit onemocnění </a:t>
            </a:r>
            <a:r>
              <a:rPr lang="cs-CZ" dirty="0" smtClean="0"/>
              <a:t>štítné žlázy </a:t>
            </a:r>
            <a:r>
              <a:rPr lang="cs-CZ" dirty="0" smtClean="0"/>
              <a:t>u novorozence a </a:t>
            </a:r>
            <a:r>
              <a:rPr lang="cs-CZ" dirty="0" smtClean="0"/>
              <a:t>včasnou léčbou zabránit </a:t>
            </a:r>
            <a:r>
              <a:rPr lang="cs-CZ" dirty="0" smtClean="0"/>
              <a:t>nevratnému </a:t>
            </a:r>
            <a:r>
              <a:rPr lang="cs-CZ" dirty="0" smtClean="0"/>
              <a:t>poškození mozku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Nadbytek jódu </a:t>
            </a:r>
            <a:r>
              <a:rPr lang="cs-CZ" dirty="0" smtClean="0"/>
              <a:t>ve stravě u zdravého jedince nezpůsobí problém, ale u latentní formy onemocnění může vést k závažným </a:t>
            </a:r>
            <a:r>
              <a:rPr lang="cs-CZ" dirty="0" smtClean="0"/>
              <a:t>komplikacím.</a:t>
            </a:r>
          </a:p>
          <a:p>
            <a:r>
              <a:rPr lang="cs-CZ" dirty="0" smtClean="0"/>
              <a:t>Dostatečný </a:t>
            </a:r>
            <a:r>
              <a:rPr lang="cs-CZ" dirty="0" smtClean="0"/>
              <a:t>příjem jódu lze sledovat dle jódurie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B854D7-0CB5-4673-8332-FE4345BC936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2849279" y="4528461"/>
          <a:ext cx="4347023" cy="1825035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3108773"/>
                <a:gridCol w="1238250"/>
              </a:tblGrid>
              <a:tr h="486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latin typeface="+mn-lt"/>
                          <a:ea typeface="+mn-ea"/>
                          <a:cs typeface="+mn-cs"/>
                        </a:rPr>
                        <a:t>Hodnocení jódurie</a:t>
                      </a:r>
                      <a:endParaRPr lang="cs-CZ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µg/l</a:t>
                      </a:r>
                      <a:endParaRPr lang="cs-CZ" sz="1800" b="1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>
                    <a:noFill/>
                  </a:tcPr>
                </a:tc>
              </a:tr>
              <a:tr h="29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dirty="0" smtClean="0"/>
                        <a:t>optimální koncentrace 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r" defTabSz="1074738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150 – 200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29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dirty="0" smtClean="0"/>
                        <a:t>v graviditě a při laktaci 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j-lt"/>
                          <a:ea typeface="Calibri"/>
                          <a:cs typeface="Times New Roman"/>
                        </a:rPr>
                        <a:t>150</a:t>
                      </a:r>
                      <a:r>
                        <a:rPr lang="cs-CZ" sz="1800" baseline="0" dirty="0" smtClean="0">
                          <a:latin typeface="+mj-lt"/>
                          <a:ea typeface="Calibri"/>
                          <a:cs typeface="Times New Roman"/>
                        </a:rPr>
                        <a:t> – 250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29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dirty="0" smtClean="0"/>
                        <a:t>závažný nedostatek jódu 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dirty="0" smtClean="0"/>
                        <a:t>≤ 49 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  <a:tr h="297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dirty="0" smtClean="0"/>
                        <a:t>nadměrná saturace jódem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dirty="0" smtClean="0"/>
                        <a:t>≥ 300 </a:t>
                      </a:r>
                      <a:endParaRPr lang="cs-CZ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9525" marB="9525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050219">
  <a:themeElements>
    <a:clrScheme name="Sablona_05021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ablona_0502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blona_05021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050219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050219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050219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050219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050219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050219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Settings\Mirka1\Data aplikací\Microsoft\Šablony\Sablona_050219.pot</Template>
  <TotalTime>2385</TotalTime>
  <Words>998</Words>
  <Application>Microsoft Office PowerPoint</Application>
  <PresentationFormat>A4 Paper (210x297 mm)</PresentationFormat>
  <Paragraphs>155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Sablona_050219</vt:lpstr>
      <vt:lpstr>Jak je to s fluorem a jódem v potřebách našich dětí</vt:lpstr>
      <vt:lpstr>Kde se fluor přirozeně vyskytuje?</vt:lpstr>
      <vt:lpstr>Koncentrace fluoru v nápojích a jídle – doporučený denní příjem je 0,05 mg/kg/den</vt:lpstr>
      <vt:lpstr>Dostatečný příjem fluoru snižuje náchylnost zubní skloviny ke vzniku zubního kazu</vt:lpstr>
      <vt:lpstr>Nadměrný příjem fluoru od narození do šesti až osmi let věku může vést k fluoróze dočasného, případně trvalého chrupu</vt:lpstr>
      <vt:lpstr>Preventivní dětská stomatologická péče, lokální fluorizace a nekariogenní strava jsou mnohdy dostačující pro správný vývoj dětského chrupu</vt:lpstr>
      <vt:lpstr>Kde se vyskytuje jód?</vt:lpstr>
      <vt:lpstr>Jód je nezbytný pro správnou funkci štítné žlázy, ve formě jodidu je zabudován v hormonech štítné žlázy</vt:lpstr>
      <vt:lpstr>Nedostatek jódu i v současné době způsobuje zdravotní komplikace až u 1/3 světové populace</vt:lpstr>
      <vt:lpstr>V současné době se doporučuje přijem mořské ryby dvakrát týdně, nedostatečný může být přijem jen z kuchyňské soli</vt:lpstr>
      <vt:lpstr>Jak je to tedy s fluorem a jódem u našich dětí?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Mirka</dc:creator>
  <cp:lastModifiedBy>Libor Adamec</cp:lastModifiedBy>
  <cp:revision>197</cp:revision>
  <dcterms:created xsi:type="dcterms:W3CDTF">2005-02-20T09:53:20Z</dcterms:created>
  <dcterms:modified xsi:type="dcterms:W3CDTF">2012-11-16T23:15:30Z</dcterms:modified>
</cp:coreProperties>
</file>