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69" r:id="rId9"/>
    <p:sldId id="260" r:id="rId10"/>
    <p:sldId id="261" r:id="rId11"/>
    <p:sldId id="262" r:id="rId12"/>
    <p:sldId id="264" r:id="rId13"/>
    <p:sldId id="270" r:id="rId14"/>
    <p:sldId id="265" r:id="rId15"/>
    <p:sldId id="271" r:id="rId16"/>
    <p:sldId id="263" r:id="rId17"/>
    <p:sldId id="266" r:id="rId18"/>
    <p:sldId id="272" r:id="rId19"/>
    <p:sldId id="274" r:id="rId20"/>
    <p:sldId id="273" r:id="rId21"/>
    <p:sldId id="26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46" autoAdjust="0"/>
  </p:normalViewPr>
  <p:slideViewPr>
    <p:cSldViewPr>
      <p:cViewPr>
        <p:scale>
          <a:sx n="70" d="100"/>
          <a:sy n="70" d="100"/>
        </p:scale>
        <p:origin x="-138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33185-89AC-4817-9DCC-9C025DEDB316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BD57B-AA7B-4C92-964F-5B4CDDC403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51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BD57B-AA7B-4C92-964F-5B4CDDC4032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1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3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4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4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08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3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33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2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52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46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59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2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9C80F-F507-41A2-BFE2-B9CF3F9156E2}" type="datetimeFigureOut">
              <a:rPr lang="cs-CZ" smtClean="0"/>
              <a:t>17.11.2012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2C1E-E1EB-49CE-B186-5541A20D0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12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caklova@foodnet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94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Kategorie porcí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800" dirty="0" smtClean="0"/>
              <a:t>Balení o jedné porci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800" dirty="0" smtClean="0"/>
              <a:t>Balení o více porcích (rozeznatelné jednotky spotřeby)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800" dirty="0" smtClean="0"/>
              <a:t>Balení o více porcích (ostatní)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200" b="1" dirty="0" smtClean="0"/>
              <a:t>Doporučené porce jsou stanoveny tak, že berou v úvahu několik faktorů:</a:t>
            </a:r>
          </a:p>
          <a:p>
            <a:r>
              <a:rPr lang="cs-CZ" sz="4200" dirty="0" smtClean="0"/>
              <a:t>stravovací zvyklosti v EU</a:t>
            </a:r>
          </a:p>
          <a:p>
            <a:r>
              <a:rPr lang="cs-CZ" sz="4200" dirty="0" smtClean="0"/>
              <a:t>výživová doporučení nebo existující (mezi)národní doporučená množství</a:t>
            </a:r>
          </a:p>
          <a:p>
            <a:r>
              <a:rPr lang="cs-CZ" sz="4200" dirty="0" smtClean="0"/>
              <a:t>požadavky stávající legislativy</a:t>
            </a:r>
          </a:p>
          <a:p>
            <a:r>
              <a:rPr lang="cs-CZ" sz="4200" dirty="0" smtClean="0"/>
              <a:t>historické používání dané potraviny</a:t>
            </a:r>
          </a:p>
          <a:p>
            <a:r>
              <a:rPr lang="cs-CZ" sz="4200" dirty="0" smtClean="0"/>
              <a:t>výrobní omezení</a:t>
            </a:r>
          </a:p>
          <a:p>
            <a:endParaRPr lang="cs-CZ" sz="3800" dirty="0"/>
          </a:p>
          <a:p>
            <a:r>
              <a:rPr lang="cs-CZ" sz="3800" dirty="0" smtClean="0"/>
              <a:t>u potravin, kde je obtížné velikost porce určit, by měly být vytvořeny tak, aby umožnily srovnání mezi podobnými potravinami v rámci jedné kategorie (př. </a:t>
            </a:r>
            <a:r>
              <a:rPr lang="cs-CZ" sz="3800" smtClean="0"/>
              <a:t>nápoje</a:t>
            </a:r>
            <a:r>
              <a:rPr lang="cs-CZ" sz="3800" dirty="0" smtClean="0"/>
              <a:t>, margaríny, snídaňové cereálie apod.)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900" i="1" dirty="0" err="1" smtClean="0"/>
              <a:t>FoodDrinkEurope</a:t>
            </a:r>
            <a:r>
              <a:rPr lang="cs-CZ" sz="2900" i="1" dirty="0" smtClean="0"/>
              <a:t> pracuje na „</a:t>
            </a:r>
            <a:r>
              <a:rPr lang="cs-CZ" sz="2900" i="1" dirty="0" err="1" smtClean="0"/>
              <a:t>best</a:t>
            </a:r>
            <a:r>
              <a:rPr lang="cs-CZ" sz="2900" i="1" dirty="0" smtClean="0"/>
              <a:t> </a:t>
            </a:r>
            <a:r>
              <a:rPr lang="cs-CZ" sz="2900" i="1" dirty="0" err="1" smtClean="0"/>
              <a:t>practise</a:t>
            </a:r>
            <a:r>
              <a:rPr lang="cs-CZ" sz="2900" i="1" dirty="0" smtClean="0"/>
              <a:t>“ k velikosti porcí a doporučuje sektorům, aby se k této snaze připojily.</a:t>
            </a:r>
          </a:p>
        </p:txBody>
      </p:sp>
    </p:spTree>
    <p:extLst>
      <p:ext uri="{BB962C8B-B14F-4D97-AF65-F5344CB8AC3E}">
        <p14:creationId xmlns:p14="http://schemas.microsoft.com/office/powerpoint/2010/main" val="3211749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GDA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GDA = </a:t>
            </a:r>
            <a:r>
              <a:rPr lang="cs-CZ" b="1" dirty="0" err="1" smtClean="0"/>
              <a:t>Guideline</a:t>
            </a:r>
            <a:r>
              <a:rPr lang="cs-CZ" b="1" dirty="0" smtClean="0"/>
              <a:t> </a:t>
            </a:r>
            <a:r>
              <a:rPr lang="cs-CZ" b="1" dirty="0" err="1" smtClean="0"/>
              <a:t>Daily</a:t>
            </a:r>
            <a:r>
              <a:rPr lang="cs-CZ" b="1" dirty="0" smtClean="0"/>
              <a:t> </a:t>
            </a:r>
            <a:r>
              <a:rPr lang="cs-CZ" b="1" dirty="0" err="1" smtClean="0"/>
              <a:t>Amounts</a:t>
            </a:r>
            <a:r>
              <a:rPr lang="cs-CZ" b="1" dirty="0" smtClean="0"/>
              <a:t> = denní doporučené množství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uvedla v roce 2006 Konfederace potravinářského a nápojového průmyslu EU (</a:t>
            </a:r>
            <a:r>
              <a:rPr lang="cs-CZ" dirty="0" err="1" smtClean="0"/>
              <a:t>FoodDrinkEurope</a:t>
            </a:r>
            <a:r>
              <a:rPr lang="cs-CZ" dirty="0" smtClean="0"/>
              <a:t>, dříve CIAA)</a:t>
            </a:r>
          </a:p>
          <a:p>
            <a:endParaRPr lang="cs-CZ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dirty="0" smtClean="0"/>
              <a:t>jednoduchost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dirty="0" smtClean="0"/>
              <a:t>přehlednost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dirty="0" smtClean="0"/>
              <a:t>jednotnost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dirty="0" smtClean="0"/>
              <a:t>vzájemná porovnatelnost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42" y="4869160"/>
            <a:ext cx="2100234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4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GDA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procenty vyjádřený podíl doporučeného denního množství typických </a:t>
            </a:r>
            <a:r>
              <a:rPr lang="cs-CZ" dirty="0" err="1" smtClean="0"/>
              <a:t>nutrientů</a:t>
            </a:r>
            <a:r>
              <a:rPr lang="cs-CZ" dirty="0" smtClean="0"/>
              <a:t> (E, T, SAFA, C, soli) obsažený v přesně definovaném množství výrobku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legislativa EU poprvé jednoznačně a oficiálně připustila použití GDA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GDA může dobrovolně aplikovat jakýkoli potravinářský podnik za podmínek stanovených v nařízení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GDA obvykle vyjádřena na porci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075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bylo – je 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4978896" cy="4641379"/>
          </a:xfrm>
        </p:spPr>
        <p:txBody>
          <a:bodyPr/>
          <a:lstStyle/>
          <a:p>
            <a:r>
              <a:rPr lang="cs-CZ" b="1" dirty="0" smtClean="0"/>
              <a:t>Přední strana obalu</a:t>
            </a:r>
          </a:p>
          <a:p>
            <a:pPr lvl="1"/>
            <a:r>
              <a:rPr lang="cs-CZ" sz="2400" dirty="0" smtClean="0"/>
              <a:t>buď jen energie</a:t>
            </a:r>
          </a:p>
          <a:p>
            <a:pPr lvl="1"/>
            <a:r>
              <a:rPr lang="cs-CZ" sz="2400" dirty="0" smtClean="0"/>
              <a:t>nebo energie, cukry, tuky, SAFA, sodík (nikoliv selektivně)</a:t>
            </a:r>
          </a:p>
          <a:p>
            <a:endParaRPr lang="cs-CZ" sz="1100" b="1" dirty="0" smtClean="0"/>
          </a:p>
          <a:p>
            <a:r>
              <a:rPr lang="cs-CZ" b="1" dirty="0" smtClean="0"/>
              <a:t>Zadní strana obalu</a:t>
            </a:r>
          </a:p>
          <a:p>
            <a:pPr lvl="1"/>
            <a:r>
              <a:rPr lang="cs-CZ" sz="2400" dirty="0" smtClean="0"/>
              <a:t>hodnoty na porci a GDA jako součást tabulky (jako „big 8“)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680" y="1484784"/>
            <a:ext cx="1383678" cy="235547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358" y="260648"/>
            <a:ext cx="1767601" cy="43924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063" y="4822946"/>
            <a:ext cx="4216896" cy="166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49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bude 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Přesná pravidla pro způsob uvádění GDA</a:t>
            </a:r>
            <a:endParaRPr lang="cs-CZ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pouze pro určitý počet hodnot</a:t>
            </a:r>
          </a:p>
          <a:p>
            <a:r>
              <a:rPr lang="cs-CZ" dirty="0" smtClean="0"/>
              <a:t>na přední straně</a:t>
            </a:r>
          </a:p>
          <a:p>
            <a:r>
              <a:rPr lang="cs-CZ" dirty="0" smtClean="0"/>
              <a:t>povinnou velikostí písma</a:t>
            </a:r>
          </a:p>
          <a:p>
            <a:endParaRPr lang="cs-CZ" dirty="0"/>
          </a:p>
          <a:p>
            <a:r>
              <a:rPr lang="cs-CZ" dirty="0" smtClean="0"/>
              <a:t>v blízkosti GDA musí být vždy uvedeno: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2400" b="1" i="1" dirty="0" smtClean="0"/>
              <a:t>„Referenční hodnota příjmu u průměrné dospělé osoby (8.400 </a:t>
            </a:r>
            <a:r>
              <a:rPr lang="cs-CZ" sz="2400" b="1" i="1" dirty="0" err="1" smtClean="0"/>
              <a:t>kJ</a:t>
            </a:r>
            <a:r>
              <a:rPr lang="cs-CZ" sz="2400" b="1" i="1" dirty="0" smtClean="0"/>
              <a:t> / 2.000 kcal).“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75669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to bude vypadat?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cs-CZ" sz="2400" dirty="0" smtClean="0"/>
              <a:t>GDA mohou být uváděna pouze :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400" dirty="0" smtClean="0"/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cs-CZ" sz="2400" dirty="0" smtClean="0"/>
              <a:t>na zadní straně obalu v nutriční tabulce pro 7 povinně uváděných </a:t>
            </a:r>
            <a:r>
              <a:rPr lang="cs-CZ" sz="2400" dirty="0" err="1" smtClean="0"/>
              <a:t>nutrientů</a:t>
            </a:r>
            <a:r>
              <a:rPr lang="cs-CZ" sz="2400" dirty="0" smtClean="0"/>
              <a:t> („big 7“)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cs-CZ" sz="2400" dirty="0" smtClean="0"/>
          </a:p>
          <a:p>
            <a:pPr lvl="1">
              <a:buClr>
                <a:schemeClr val="tx1"/>
              </a:buClr>
              <a:buFont typeface="Arial" pitchFamily="34" charset="0"/>
              <a:buChar char="•"/>
            </a:pPr>
            <a:r>
              <a:rPr lang="cs-CZ" sz="2400" dirty="0" smtClean="0"/>
              <a:t>nebo na přední straně v případě opakování</a:t>
            </a:r>
          </a:p>
          <a:p>
            <a:pPr lvl="2">
              <a:buClr>
                <a:schemeClr val="tx1"/>
              </a:buClr>
            </a:pPr>
            <a:r>
              <a:rPr lang="cs-CZ" sz="2000" dirty="0" smtClean="0"/>
              <a:t>buď jen E</a:t>
            </a:r>
          </a:p>
          <a:p>
            <a:pPr lvl="2">
              <a:buClr>
                <a:schemeClr val="tx1"/>
              </a:buClr>
            </a:pPr>
            <a:r>
              <a:rPr lang="cs-CZ" sz="2000" dirty="0" smtClean="0"/>
              <a:t>nebo E, T, SAFA, C, sůl</a:t>
            </a:r>
          </a:p>
          <a:p>
            <a:pPr marL="914400" lvl="2" indent="0">
              <a:buClr>
                <a:schemeClr val="tx1"/>
              </a:buClr>
              <a:buNone/>
            </a:pPr>
            <a:endParaRPr lang="cs-CZ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2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cs-CZ" sz="2000" dirty="0" smtClean="0"/>
              <a:t>Při opakování E na přední straně musí být E vyjádřena vždy na 100 ml/100 g, dobrovolně %, ostatní  lze jen na porci.</a:t>
            </a:r>
          </a:p>
        </p:txBody>
      </p:sp>
    </p:spTree>
    <p:extLst>
      <p:ext uri="{BB962C8B-B14F-4D97-AF65-F5344CB8AC3E}">
        <p14:creationId xmlns:p14="http://schemas.microsoft.com/office/powerpoint/2010/main" val="206428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referenčních hodnot příjmu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 smtClean="0"/>
              <a:t>pro průměrného dospělého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67559"/>
              </p:ext>
            </p:extLst>
          </p:nvPr>
        </p:nvGraphicFramePr>
        <p:xfrm>
          <a:off x="1547664" y="2420888"/>
          <a:ext cx="6096000" cy="32359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Energetická hodnota nebo název živiny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Referenční hodnota příjmu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Energetická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r>
                        <a:rPr lang="cs-CZ" baseline="0" dirty="0" smtClean="0"/>
                        <a:t> 400 </a:t>
                      </a:r>
                      <a:r>
                        <a:rPr lang="cs-CZ" baseline="0" dirty="0" err="1" smtClean="0"/>
                        <a:t>kJ</a:t>
                      </a:r>
                      <a:r>
                        <a:rPr lang="cs-CZ" baseline="0" dirty="0" smtClean="0"/>
                        <a:t> / 2 000 kcal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Tuky 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Nasycené</a:t>
                      </a:r>
                      <a:r>
                        <a:rPr lang="cs-CZ" baseline="0" dirty="0" smtClean="0"/>
                        <a:t> mastné kyseliny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Sacharidy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260 g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Cukry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90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Bílkoviny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Sůl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14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GDA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cs-CZ" sz="2800" b="1" dirty="0" smtClean="0"/>
              <a:t>GDA = výrobcem zjištěná hodnota / GDA dle </a:t>
            </a:r>
            <a:r>
              <a:rPr lang="cs-CZ" sz="2800" b="1" dirty="0" err="1" smtClean="0"/>
              <a:t>FoodDrinkEurope</a:t>
            </a:r>
            <a:r>
              <a:rPr lang="cs-CZ" sz="2800" b="1" dirty="0" smtClean="0"/>
              <a:t> * 100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cs-CZ" sz="2800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sz="2800" dirty="0" smtClean="0"/>
              <a:t>příklad: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1 porce výrobku (30 g) obsahuje 8,8 g tuku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GDA = hodnota tuku / GDA dle CIAA * 100 = 8,8 / 70 * 100 = 12,57 % = 13 % (zaokrouhleno k nejbližšímu celému číslu)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69069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GDA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194920" cy="410445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GDA pro specifické skupiny populace</a:t>
            </a:r>
          </a:p>
          <a:p>
            <a:pPr lvl="1"/>
            <a:r>
              <a:rPr lang="cs-CZ" sz="2000" dirty="0" smtClean="0"/>
              <a:t>může přijmou EK</a:t>
            </a:r>
          </a:p>
          <a:p>
            <a:pPr lvl="1"/>
            <a:r>
              <a:rPr lang="cs-CZ" sz="2000" dirty="0" smtClean="0"/>
              <a:t>pokud nebudou přijaty EK, mohou přijmout členské státy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400" dirty="0" smtClean="0"/>
              <a:t>GDA pro děti (4 – 8 let)</a:t>
            </a:r>
          </a:p>
          <a:p>
            <a:pPr lvl="1"/>
            <a:r>
              <a:rPr lang="cs-CZ" sz="2000" dirty="0" err="1" smtClean="0"/>
              <a:t>FoodDrinkEurope</a:t>
            </a:r>
            <a:r>
              <a:rPr lang="cs-CZ" sz="2000" dirty="0" smtClean="0"/>
              <a:t> vypracovala podklady</a:t>
            </a:r>
          </a:p>
          <a:p>
            <a:pPr lvl="1"/>
            <a:r>
              <a:rPr lang="cs-CZ" sz="2000" dirty="0" smtClean="0"/>
              <a:t>jejich hodnocení provede EFSA</a:t>
            </a:r>
          </a:p>
          <a:p>
            <a:pPr lvl="1"/>
            <a:r>
              <a:rPr lang="cs-CZ" sz="2000" dirty="0" smtClean="0"/>
              <a:t>některé odráží maximální příjem (T, SAFA, sůl)</a:t>
            </a:r>
          </a:p>
          <a:p>
            <a:pPr lvl="1"/>
            <a:r>
              <a:rPr lang="cs-CZ" sz="2000" dirty="0" smtClean="0"/>
              <a:t>jiné průměrný nebo optimální příjem (B, S, vláknina, Ø E)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751269"/>
              </p:ext>
            </p:extLst>
          </p:nvPr>
        </p:nvGraphicFramePr>
        <p:xfrm>
          <a:off x="5724128" y="2924944"/>
          <a:ext cx="3192016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96008"/>
                <a:gridCol w="15960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Energie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1 700 </a:t>
                      </a:r>
                      <a:r>
                        <a:rPr lang="cs-CZ" b="0" dirty="0" err="1" smtClean="0"/>
                        <a:t>kJ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Bílkoviny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Sacharidy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230 g (55 % 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Cukry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 g (20 % 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Tuky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g (30 % 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g (10</a:t>
                      </a:r>
                      <a:r>
                        <a:rPr lang="cs-CZ" baseline="0" dirty="0" smtClean="0"/>
                        <a:t> % 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Vláknina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Sůl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1,4 g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64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GDA – pouze energetická hodnota</a:t>
            </a:r>
            <a:endParaRPr lang="cs-CZ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4" t="8192" r="4552" b="3309"/>
          <a:stretch/>
        </p:blipFill>
        <p:spPr>
          <a:xfrm>
            <a:off x="1043608" y="1196752"/>
            <a:ext cx="7330008" cy="491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4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Nařízení EP a Rady (EU) č. 1169/2011</a:t>
            </a:r>
            <a:b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poskytování informací o potravinách spotřebitelům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návrh ze dne 30. ledna 2008</a:t>
            </a:r>
          </a:p>
          <a:p>
            <a:r>
              <a:rPr lang="cs-CZ" sz="2800" dirty="0" smtClean="0"/>
              <a:t>EP – 2. čtení skončilo přijetím návrhu – 07/2011</a:t>
            </a:r>
          </a:p>
          <a:p>
            <a:r>
              <a:rPr lang="cs-CZ" sz="2800" dirty="0" smtClean="0"/>
              <a:t>Rada – formální přijetí 29. září 2011</a:t>
            </a:r>
          </a:p>
          <a:p>
            <a:r>
              <a:rPr lang="cs-CZ" sz="2800" dirty="0" smtClean="0"/>
              <a:t>Úřední věstník EU – 22. listopadu 2011</a:t>
            </a:r>
          </a:p>
          <a:p>
            <a:r>
              <a:rPr lang="cs-CZ" sz="2800" dirty="0" smtClean="0"/>
              <a:t>vstup v platnost – 20. dnem po vyhlášení v Úředním věstníku EU</a:t>
            </a:r>
          </a:p>
          <a:p>
            <a:r>
              <a:rPr lang="cs-CZ" sz="2800" dirty="0" smtClean="0"/>
              <a:t>použitelnost od 13. prosince 2014, resp. 2016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celkem 7 kapitol, 55 článků, 15 příloh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nařízení se vztahuje na balené a nebalené potraviny a potraviny určené do zařízení společného stravování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428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GDA – energetická hodnota + ostatní povolené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nutrienty</a:t>
            </a:r>
            <a:endParaRPr lang="cs-CZ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22" b="4428"/>
          <a:stretch/>
        </p:blipFill>
        <p:spPr>
          <a:xfrm>
            <a:off x="323528" y="1409822"/>
            <a:ext cx="8604448" cy="476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74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 fontScale="47500" lnSpcReduction="20000"/>
          </a:bodyPr>
          <a:lstStyle/>
          <a:p>
            <a:pPr algn="l">
              <a:buClr>
                <a:schemeClr val="accent3"/>
              </a:buClr>
              <a:defRPr/>
            </a:pPr>
            <a:r>
              <a:rPr lang="cs-CZ" sz="3800" b="1" dirty="0"/>
              <a:t>Iva Caklová</a:t>
            </a:r>
          </a:p>
          <a:p>
            <a:pPr algn="l">
              <a:buClr>
                <a:schemeClr val="accent3"/>
              </a:buClr>
              <a:defRPr/>
            </a:pPr>
            <a:endParaRPr lang="cs-CZ" dirty="0"/>
          </a:p>
          <a:p>
            <a:pPr algn="l">
              <a:buClr>
                <a:schemeClr val="accent3"/>
              </a:buClr>
              <a:defRPr/>
            </a:pPr>
            <a:r>
              <a:rPr lang="cs-CZ" sz="3400" dirty="0"/>
              <a:t>E-mail: </a:t>
            </a:r>
            <a:r>
              <a:rPr lang="cs-CZ" sz="34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caklova@foodnet.cz</a:t>
            </a:r>
            <a:endParaRPr lang="cs-CZ" sz="3400" dirty="0">
              <a:solidFill>
                <a:schemeClr val="accent6">
                  <a:lumMod val="50000"/>
                </a:schemeClr>
              </a:solidFill>
            </a:endParaRPr>
          </a:p>
          <a:p>
            <a:pPr algn="l">
              <a:buClr>
                <a:schemeClr val="accent3"/>
              </a:buClr>
              <a:defRPr/>
            </a:pPr>
            <a:r>
              <a:rPr lang="cs-CZ" sz="3400" dirty="0"/>
              <a:t>Telefon: +420 296 411 192</a:t>
            </a:r>
          </a:p>
          <a:p>
            <a:pPr algn="l">
              <a:buClr>
                <a:schemeClr val="accent3"/>
              </a:buClr>
              <a:defRPr/>
            </a:pPr>
            <a:r>
              <a:rPr lang="cs-CZ" sz="3400" dirty="0"/>
              <a:t>Mobil: +420 733 532 460</a:t>
            </a:r>
          </a:p>
          <a:p>
            <a:pPr algn="l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861048"/>
            <a:ext cx="3960440" cy="252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6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Smysl nařízení č. 1169/2011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zkombinovat dva základní předpisy týkající se označování</a:t>
            </a:r>
          </a:p>
          <a:p>
            <a:endParaRPr lang="cs-CZ" dirty="0"/>
          </a:p>
          <a:p>
            <a:r>
              <a:rPr lang="cs-CZ" dirty="0" smtClean="0"/>
              <a:t>snaha řešit</a:t>
            </a:r>
          </a:p>
          <a:p>
            <a:pPr lvl="1"/>
            <a:r>
              <a:rPr lang="cs-CZ" dirty="0" smtClean="0"/>
              <a:t>nutriční značení</a:t>
            </a:r>
          </a:p>
          <a:p>
            <a:pPr lvl="1"/>
            <a:r>
              <a:rPr lang="cs-CZ" dirty="0" smtClean="0"/>
              <a:t>čitelnost (kvalita, velikost písma)</a:t>
            </a:r>
          </a:p>
          <a:p>
            <a:pPr lvl="1"/>
            <a:r>
              <a:rPr lang="cs-CZ" dirty="0" smtClean="0"/>
              <a:t>značení alergenů</a:t>
            </a:r>
          </a:p>
          <a:p>
            <a:pPr lvl="1"/>
            <a:r>
              <a:rPr lang="cs-CZ" dirty="0" smtClean="0"/>
              <a:t>značení země původu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512421"/>
            <a:ext cx="2554221" cy="191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3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Čitelnost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největší plocha = hlavní zorné pole etikety</a:t>
            </a:r>
          </a:p>
          <a:p>
            <a:endParaRPr lang="cs-CZ" dirty="0"/>
          </a:p>
          <a:p>
            <a:r>
              <a:rPr lang="cs-CZ" b="1" dirty="0" smtClean="0"/>
              <a:t>větší než 80 cm</a:t>
            </a:r>
            <a:r>
              <a:rPr lang="cs-CZ" b="1" baseline="30000" dirty="0" smtClean="0"/>
              <a:t>2</a:t>
            </a:r>
          </a:p>
          <a:p>
            <a:pPr lvl="1"/>
            <a:r>
              <a:rPr lang="cs-CZ" dirty="0" smtClean="0"/>
              <a:t>všechny povinné údaje</a:t>
            </a:r>
          </a:p>
          <a:p>
            <a:pPr lvl="1"/>
            <a:r>
              <a:rPr lang="cs-CZ" dirty="0" smtClean="0"/>
              <a:t>velikost písma 1,2 mm</a:t>
            </a:r>
          </a:p>
          <a:p>
            <a:r>
              <a:rPr lang="cs-CZ" b="1" dirty="0" smtClean="0"/>
              <a:t>menší než 80 cm</a:t>
            </a:r>
            <a:r>
              <a:rPr lang="cs-CZ" b="1" baseline="30000" dirty="0"/>
              <a:t>2</a:t>
            </a:r>
          </a:p>
          <a:p>
            <a:pPr lvl="1"/>
            <a:r>
              <a:rPr lang="cs-CZ" dirty="0" smtClean="0"/>
              <a:t>všechny povinné údaje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elikost písma 0,9 mm</a:t>
            </a:r>
          </a:p>
          <a:p>
            <a:r>
              <a:rPr lang="cs-CZ" b="1" dirty="0" smtClean="0"/>
              <a:t>menší než 25 cm</a:t>
            </a:r>
            <a:r>
              <a:rPr lang="cs-CZ" b="1" baseline="30000" dirty="0" smtClean="0"/>
              <a:t>2</a:t>
            </a:r>
            <a:r>
              <a:rPr lang="cs-CZ" b="1" dirty="0" smtClean="0"/>
              <a:t> </a:t>
            </a:r>
          </a:p>
          <a:p>
            <a:pPr lvl="1"/>
            <a:r>
              <a:rPr lang="cs-CZ" dirty="0" smtClean="0"/>
              <a:t>výjimka z nutričního značení</a:t>
            </a:r>
          </a:p>
          <a:p>
            <a:r>
              <a:rPr lang="cs-CZ" b="1" dirty="0" smtClean="0"/>
              <a:t>menší než 10 cm</a:t>
            </a:r>
            <a:r>
              <a:rPr lang="cs-CZ" b="1" baseline="30000" dirty="0" smtClean="0"/>
              <a:t>2</a:t>
            </a:r>
            <a:endParaRPr lang="cs-CZ" b="1" dirty="0" smtClean="0"/>
          </a:p>
          <a:p>
            <a:pPr lvl="1"/>
            <a:r>
              <a:rPr lang="cs-CZ" dirty="0" smtClean="0"/>
              <a:t>povinnost uvádět pouze: název potraviny, alergeny, čisté množství, DMT/DP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420888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64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Značení alergenů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nařízení specifikuje alergeny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ožadavkům nařízení lze nejlépe vyhovět uvedením informace o alergenech </a:t>
            </a:r>
            <a:r>
              <a:rPr lang="cs-CZ" b="1" dirty="0" smtClean="0"/>
              <a:t>tučným písmem</a:t>
            </a:r>
          </a:p>
          <a:p>
            <a:r>
              <a:rPr lang="cs-CZ" dirty="0"/>
              <a:t>e</a:t>
            </a:r>
            <a:r>
              <a:rPr lang="cs-CZ" dirty="0" smtClean="0"/>
              <a:t>vent. je možné použít tučné podtržené zvýraznění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emělo by být použito zvýraznění:</a:t>
            </a:r>
          </a:p>
          <a:p>
            <a:pPr lvl="1"/>
            <a:r>
              <a:rPr lang="cs-CZ" dirty="0" smtClean="0"/>
              <a:t>odkazy s hvězdičkou *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b</a:t>
            </a:r>
            <a:r>
              <a:rPr lang="cs-CZ" dirty="0" smtClean="0">
                <a:solidFill>
                  <a:srgbClr val="FF0000"/>
                </a:solidFill>
              </a:rPr>
              <a:t>arevné odlišení</a:t>
            </a:r>
          </a:p>
          <a:p>
            <a:pPr lvl="1"/>
            <a:r>
              <a:rPr lang="cs-CZ" dirty="0">
                <a:latin typeface="Bradley Hand ITC" pitchFamily="66" charset="0"/>
              </a:rPr>
              <a:t>o</a:t>
            </a:r>
            <a:r>
              <a:rPr lang="cs-CZ" dirty="0" smtClean="0">
                <a:latin typeface="Bradley Hand ITC" pitchFamily="66" charset="0"/>
              </a:rPr>
              <a:t>dlišným fontem</a:t>
            </a:r>
          </a:p>
          <a:p>
            <a:pPr lvl="1"/>
            <a:r>
              <a:rPr lang="cs-CZ" i="1" dirty="0" smtClean="0"/>
              <a:t>kurzívou</a:t>
            </a:r>
            <a:endParaRPr lang="cs-CZ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797152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Značení země původu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 </a:t>
            </a:r>
            <a:r>
              <a:rPr lang="cs-CZ" dirty="0"/>
              <a:t>pro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lvl="1"/>
            <a:r>
              <a:rPr lang="cs-CZ" i="1" dirty="0"/>
              <a:t>h</a:t>
            </a:r>
            <a:r>
              <a:rPr lang="cs-CZ" i="1" dirty="0" smtClean="0"/>
              <a:t>ovězí </a:t>
            </a:r>
            <a:r>
              <a:rPr lang="cs-CZ" i="1" dirty="0"/>
              <a:t>maso, ovoce, zeleninu, olivový olej, víno, vejce, dovážená kuřata, med a </a:t>
            </a:r>
            <a:r>
              <a:rPr lang="cs-CZ" i="1" dirty="0" smtClean="0"/>
              <a:t>chmel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EK vypracuje do 13.12.2014 zprávy pro další komodity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32" y="332656"/>
            <a:ext cx="2787894" cy="149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8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informace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povinné</a:t>
            </a:r>
          </a:p>
          <a:p>
            <a:pPr lvl="1"/>
            <a:r>
              <a:rPr lang="cs-CZ" sz="2200" dirty="0" smtClean="0"/>
              <a:t>„big 7“ (E, T, SAFA, S, C, B, sůl)</a:t>
            </a:r>
          </a:p>
          <a:p>
            <a:pPr lvl="1"/>
            <a:r>
              <a:rPr lang="cs-CZ" sz="2200" dirty="0" smtClean="0"/>
              <a:t>na 100 g / 100 ml (dobrovolně na porci, ale musí být kvantifikován jejich počet)</a:t>
            </a:r>
          </a:p>
          <a:p>
            <a:pPr lvl="1"/>
            <a:r>
              <a:rPr lang="cs-CZ" sz="2200" dirty="0" smtClean="0"/>
              <a:t>formou tabulky (pouze při nedostatku místa lineárně)</a:t>
            </a:r>
          </a:p>
          <a:p>
            <a:pPr marL="754062" lvl="1" indent="-342900"/>
            <a:endParaRPr lang="cs-CZ" sz="2200" dirty="0" smtClean="0"/>
          </a:p>
          <a:p>
            <a:r>
              <a:rPr lang="cs-CZ" sz="2400" dirty="0" smtClean="0"/>
              <a:t>dobrovolně uváděné</a:t>
            </a:r>
          </a:p>
          <a:p>
            <a:pPr lvl="1"/>
            <a:r>
              <a:rPr lang="cs-CZ" sz="2200" dirty="0" smtClean="0"/>
              <a:t>MUFA, PUFA, </a:t>
            </a:r>
            <a:r>
              <a:rPr lang="cs-CZ" sz="2200" dirty="0" err="1" smtClean="0"/>
              <a:t>polyoly</a:t>
            </a:r>
            <a:r>
              <a:rPr lang="cs-CZ" sz="2200" dirty="0" smtClean="0"/>
              <a:t>, škroby, vláknina, vitaminy, minerální látky</a:t>
            </a:r>
          </a:p>
          <a:p>
            <a:pPr lvl="1"/>
            <a:r>
              <a:rPr lang="cs-CZ" sz="2200" dirty="0" smtClean="0"/>
              <a:t>na 100 g / 100 ml, dobrovolně na porci a v tabulce (nebo lineární formou)</a:t>
            </a:r>
          </a:p>
          <a:p>
            <a:pPr marL="754062" lvl="1" indent="-342900"/>
            <a:endParaRPr lang="cs-CZ" sz="2200" dirty="0" smtClean="0"/>
          </a:p>
          <a:p>
            <a:r>
              <a:rPr lang="cs-CZ" sz="2400" dirty="0" smtClean="0"/>
              <a:t>dobrovolně zopakované</a:t>
            </a:r>
          </a:p>
          <a:p>
            <a:pPr lvl="1"/>
            <a:r>
              <a:rPr lang="cs-CZ" sz="2000" dirty="0" smtClean="0"/>
              <a:t>pouze E (vyjádřena vždy na 100 g / 100 ml, dobrovolně na porci)</a:t>
            </a:r>
          </a:p>
          <a:p>
            <a:pPr lvl="1"/>
            <a:r>
              <a:rPr lang="cs-CZ" sz="2000" dirty="0" smtClean="0"/>
              <a:t>E + T, SAFA, C, sůl (E vždy na 100 g / 100 ml, dobrovolně na porci, ostatní mohou být jen na porci)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400" dirty="0" smtClean="0"/>
              <a:t>není povoleno</a:t>
            </a:r>
          </a:p>
          <a:p>
            <a:pPr lvl="1"/>
            <a:r>
              <a:rPr lang="cs-CZ" sz="2200" dirty="0" smtClean="0"/>
              <a:t>cholesterol, TFA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4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1161"/>
              </p:ext>
            </p:extLst>
          </p:nvPr>
        </p:nvGraphicFramePr>
        <p:xfrm>
          <a:off x="2483768" y="332656"/>
          <a:ext cx="6192688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  <a:gridCol w="1548172"/>
                <a:gridCol w="1548172"/>
              </a:tblGrid>
              <a:tr h="248266">
                <a:tc gridSpan="4"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Výživové údaje</a:t>
                      </a:r>
                      <a:endParaRPr lang="cs-CZ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777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na 100 g / 100 ml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na porci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% </a:t>
                      </a:r>
                      <a:r>
                        <a:rPr lang="cs-CZ" sz="1200" dirty="0" err="1" smtClean="0"/>
                        <a:t>ref</a:t>
                      </a:r>
                      <a:r>
                        <a:rPr lang="cs-CZ" sz="1200" dirty="0" smtClean="0"/>
                        <a:t>. hodnot příjmu (GDA*)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Energetická hodnota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kJ</a:t>
                      </a:r>
                      <a:r>
                        <a:rPr lang="cs-CZ" sz="1200" dirty="0" smtClean="0"/>
                        <a:t> / kcal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kJ</a:t>
                      </a:r>
                      <a:r>
                        <a:rPr lang="cs-CZ" sz="1200" dirty="0" smtClean="0"/>
                        <a:t> / kcal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Tuky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 gridSpan="4">
                  <a:txBody>
                    <a:bodyPr/>
                    <a:lstStyle/>
                    <a:p>
                      <a:r>
                        <a:rPr lang="cs-CZ" sz="1200" dirty="0" smtClean="0"/>
                        <a:t>z toho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413777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Nasycené mastné kyseliny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13777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Mononenasycené</a:t>
                      </a:r>
                      <a:r>
                        <a:rPr lang="cs-CZ" sz="1200" dirty="0" smtClean="0"/>
                        <a:t> mastné kyseliny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r>
                        <a:rPr lang="cs-CZ" sz="1200" baseline="30000" dirty="0" smtClean="0"/>
                        <a:t>1</a:t>
                      </a:r>
                      <a:endParaRPr lang="cs-CZ" sz="1200" baseline="300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413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Polynenasycené mastné kyseliny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r>
                        <a:rPr lang="cs-CZ" sz="1200" baseline="30000" dirty="0" smtClean="0"/>
                        <a:t>1</a:t>
                      </a:r>
                      <a:endParaRPr lang="cs-CZ" sz="1200" baseline="300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Sacharidy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 gridSpan="4">
                  <a:txBody>
                    <a:bodyPr/>
                    <a:lstStyle/>
                    <a:p>
                      <a:r>
                        <a:rPr lang="cs-CZ" sz="1200" dirty="0" smtClean="0"/>
                        <a:t>z toho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Cukry 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Polyalkoholy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r>
                        <a:rPr lang="cs-CZ" sz="1200" baseline="30000" dirty="0" smtClean="0"/>
                        <a:t>1</a:t>
                      </a:r>
                      <a:endParaRPr lang="cs-CZ" sz="1200" baseline="300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Škroby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r>
                        <a:rPr lang="cs-CZ" sz="1200" baseline="30000" dirty="0" smtClean="0"/>
                        <a:t>1</a:t>
                      </a:r>
                      <a:endParaRPr lang="cs-CZ" sz="1200" baseline="300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Vláknina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r>
                        <a:rPr lang="cs-CZ" sz="1200" baseline="30000" dirty="0" smtClean="0"/>
                        <a:t>1</a:t>
                      </a:r>
                      <a:endParaRPr lang="cs-CZ" sz="1200" baseline="300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Bílkoviny 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Sůl 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g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8266">
                <a:tc gridSpan="4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</a:tr>
              <a:tr h="413777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na 100 g / 100 ml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na porci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% </a:t>
                      </a:r>
                      <a:r>
                        <a:rPr lang="cs-CZ" sz="1200" dirty="0" err="1" smtClean="0"/>
                        <a:t>ref</a:t>
                      </a:r>
                      <a:r>
                        <a:rPr lang="cs-CZ" sz="1200" dirty="0" smtClean="0"/>
                        <a:t>. hodnot příjmu (DDD)</a:t>
                      </a:r>
                      <a:endParaRPr lang="cs-CZ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8266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Vitaminy a min. látky</a:t>
                      </a:r>
                      <a:endParaRPr lang="cs-CZ" sz="1200" b="1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 + %</a:t>
                      </a:r>
                      <a:endParaRPr lang="cs-CZ" sz="1200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 + 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873933"/>
              </p:ext>
            </p:extLst>
          </p:nvPr>
        </p:nvGraphicFramePr>
        <p:xfrm>
          <a:off x="251520" y="260648"/>
          <a:ext cx="117579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79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povinné</a:t>
                      </a:r>
                      <a:endParaRPr lang="cs-CZ" dirty="0"/>
                    </a:p>
                  </a:txBody>
                  <a:tcPr>
                    <a:solidFill>
                      <a:srgbClr val="FF292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28158"/>
              </p:ext>
            </p:extLst>
          </p:nvPr>
        </p:nvGraphicFramePr>
        <p:xfrm>
          <a:off x="755576" y="620688"/>
          <a:ext cx="1175792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792"/>
              </a:tblGrid>
              <a:tr h="235208">
                <a:tc>
                  <a:txBody>
                    <a:bodyPr/>
                    <a:lstStyle/>
                    <a:p>
                      <a:r>
                        <a:rPr lang="cs-CZ" dirty="0" smtClean="0"/>
                        <a:t>nepovinné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5347"/>
              </p:ext>
            </p:extLst>
          </p:nvPr>
        </p:nvGraphicFramePr>
        <p:xfrm>
          <a:off x="395536" y="1412776"/>
          <a:ext cx="139181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 Referenční</a:t>
                      </a:r>
                      <a:r>
                        <a:rPr lang="cs-CZ" baseline="0" dirty="0" smtClean="0"/>
                        <a:t> hodnota příjmu u průměrné dospělé osoby (8 400 </a:t>
                      </a:r>
                      <a:r>
                        <a:rPr lang="cs-CZ" baseline="0" dirty="0" err="1" smtClean="0"/>
                        <a:t>kJ</a:t>
                      </a:r>
                      <a:r>
                        <a:rPr lang="cs-CZ" baseline="0" dirty="0" smtClean="0"/>
                        <a:t> / 2 000 kcal)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32099"/>
              </p:ext>
            </p:extLst>
          </p:nvPr>
        </p:nvGraphicFramePr>
        <p:xfrm>
          <a:off x="251520" y="4005064"/>
          <a:ext cx="189587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30000" dirty="0" smtClean="0"/>
                        <a:t>1</a:t>
                      </a:r>
                      <a:r>
                        <a:rPr lang="cs-CZ" dirty="0" smtClean="0"/>
                        <a:t> U dobrovolně uváděných </a:t>
                      </a:r>
                      <a:r>
                        <a:rPr lang="cs-CZ" dirty="0" err="1" smtClean="0"/>
                        <a:t>nutrientů</a:t>
                      </a:r>
                      <a:r>
                        <a:rPr lang="cs-CZ" dirty="0" smtClean="0"/>
                        <a:t> je hodnota na 100 g povinná,</a:t>
                      </a:r>
                      <a:r>
                        <a:rPr lang="cs-CZ" baseline="0" dirty="0" smtClean="0"/>
                        <a:t> pokud jsou tyto údaje uvedeny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38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PORCE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7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nutriční údaj na porci / jednotku spotřeby je </a:t>
            </a:r>
            <a:r>
              <a:rPr lang="cs-CZ" b="1" dirty="0" smtClean="0"/>
              <a:t>dobrovolný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požadavky na porci /jednotku spotřeby:</a:t>
            </a:r>
          </a:p>
          <a:p>
            <a:pPr lvl="1"/>
            <a:r>
              <a:rPr lang="cs-CZ" dirty="0" smtClean="0"/>
              <a:t>musí být pro spotřebitele jednoduše rozpoznatelná (př. 1 krajíček, ½ balení, každá tyčinka apod.)</a:t>
            </a:r>
          </a:p>
          <a:p>
            <a:pPr lvl="1"/>
            <a:r>
              <a:rPr lang="cs-CZ" dirty="0" smtClean="0"/>
              <a:t>musí být na obalu kvantifikována (př. 1 porce = 1 krajíček)</a:t>
            </a:r>
          </a:p>
          <a:p>
            <a:pPr lvl="1"/>
            <a:r>
              <a:rPr lang="cs-CZ" dirty="0" smtClean="0"/>
              <a:t>musí být uvedeno, kolik porcí /jednotek spotřeby balení obsahuje (př. 1 balení obsahuje 3 porce)</a:t>
            </a:r>
          </a:p>
          <a:p>
            <a:endParaRPr lang="cs-CZ" dirty="0" smtClean="0"/>
          </a:p>
          <a:p>
            <a:r>
              <a:rPr lang="cs-CZ" dirty="0" smtClean="0"/>
              <a:t>doporučení:</a:t>
            </a:r>
          </a:p>
          <a:p>
            <a:pPr lvl="1"/>
            <a:r>
              <a:rPr lang="cs-CZ" dirty="0" smtClean="0"/>
              <a:t>porce by měly být komunikovány konzistentně napříč značkami a sektory</a:t>
            </a:r>
          </a:p>
          <a:p>
            <a:pPr lvl="1"/>
            <a:r>
              <a:rPr lang="cs-CZ" dirty="0" smtClean="0"/>
              <a:t>vizuální měřítko a ikony můžou spotřebiteli pomoci</a:t>
            </a:r>
          </a:p>
          <a:p>
            <a:pPr marL="457200" lvl="1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494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1202</Words>
  <Application>Microsoft Office PowerPoint</Application>
  <PresentationFormat>Předvádění na obrazovce (4:3)</PresentationFormat>
  <Paragraphs>253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Prezentace aplikace PowerPoint</vt:lpstr>
      <vt:lpstr>Nařízení EP a Rady (EU) č. 1169/2011 o poskytování informací o potravinách spotřebitelům</vt:lpstr>
      <vt:lpstr>Smysl nařízení č. 1169/2011</vt:lpstr>
      <vt:lpstr>Čitelnost</vt:lpstr>
      <vt:lpstr>Značení alergenů</vt:lpstr>
      <vt:lpstr>Značení země původu</vt:lpstr>
      <vt:lpstr>Nutriční informace</vt:lpstr>
      <vt:lpstr>Prezentace aplikace PowerPoint</vt:lpstr>
      <vt:lpstr>PORCE</vt:lpstr>
      <vt:lpstr>Kategorie porcí</vt:lpstr>
      <vt:lpstr>GDA</vt:lpstr>
      <vt:lpstr>Definice GDA</vt:lpstr>
      <vt:lpstr>Co bylo – je ?</vt:lpstr>
      <vt:lpstr>Co bude ? Přesná pravidla pro způsob uvádění GDA</vt:lpstr>
      <vt:lpstr>Jak to bude vypadat?</vt:lpstr>
      <vt:lpstr>Výpočet referenčních hodnot příjmu</vt:lpstr>
      <vt:lpstr>Výpočet GDA</vt:lpstr>
      <vt:lpstr>GDA</vt:lpstr>
      <vt:lpstr>Model GDA – pouze energetická hodnota</vt:lpstr>
      <vt:lpstr>Model GDA – energetická hodnota + ostatní povolené nutrienty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45</cp:revision>
  <dcterms:created xsi:type="dcterms:W3CDTF">2012-10-31T14:37:05Z</dcterms:created>
  <dcterms:modified xsi:type="dcterms:W3CDTF">2012-11-17T07:24:02Z</dcterms:modified>
</cp:coreProperties>
</file>