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57" r:id="rId3"/>
    <p:sldId id="258" r:id="rId4"/>
    <p:sldId id="286" r:id="rId5"/>
    <p:sldId id="287" r:id="rId6"/>
    <p:sldId id="259" r:id="rId7"/>
    <p:sldId id="262" r:id="rId8"/>
    <p:sldId id="309" r:id="rId9"/>
    <p:sldId id="312" r:id="rId10"/>
    <p:sldId id="313" r:id="rId11"/>
    <p:sldId id="265" r:id="rId12"/>
    <p:sldId id="272" r:id="rId13"/>
    <p:sldId id="273" r:id="rId14"/>
    <p:sldId id="297" r:id="rId15"/>
    <p:sldId id="298" r:id="rId16"/>
    <p:sldId id="299" r:id="rId17"/>
    <p:sldId id="300" r:id="rId18"/>
    <p:sldId id="301" r:id="rId19"/>
    <p:sldId id="302" r:id="rId20"/>
    <p:sldId id="274" r:id="rId21"/>
    <p:sldId id="293" r:id="rId22"/>
    <p:sldId id="308" r:id="rId23"/>
    <p:sldId id="294" r:id="rId24"/>
    <p:sldId id="304" r:id="rId25"/>
    <p:sldId id="295" r:id="rId26"/>
    <p:sldId id="305" r:id="rId27"/>
    <p:sldId id="306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1E6669-6663-4962-AA23-683D59044322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1CCAAE-BBA3-4BEC-8235-C8D1EF9BFC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VZOR</a:t>
            </a:r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ED79F-E6BC-43B0-B9FB-C9247F24E51C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VZOR</a:t>
            </a:r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0072B-011E-4C40-ADDA-8BF72719B32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VZOR</a:t>
            </a:r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F4BB6-05E5-4FE9-9514-3CEAF6CEE442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B51F-3287-4FF9-B58B-DBE9FA112A83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C599-A536-4349-B958-2601E9AE12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56EB-A691-4F32-ABBD-E8991F15E50A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AB4D-BE33-45E7-BBFC-C3A16C61E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E4D2-3201-43E3-8C8F-223FEAF5F687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F8706-E361-4829-B084-BB5F4B4F9E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E1FB-8EAA-49A8-B432-907C77B280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5B774-45CC-413E-A226-4FBF492C8B21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3376-5090-4D3B-81D6-6A03E8972A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A5D1-BD18-4A65-8F98-0F15A15D2C68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0A5F-E6A6-4749-B012-A6F09AF530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6D29-D0F6-4B2D-B540-070D9F854E5A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DDBE-38C2-46DC-BF2F-5BD28A1A10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390D-388B-429B-B689-FBB983B6AFC1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C849-258C-4D51-95E6-F96C7E452D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F39A-339E-4156-8979-3A073D6B411B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0B39-E65E-416D-B18C-8BB37CE5B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14EA-2938-4D8B-B400-C2A02F0DD6BD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5E99-7DFC-473D-A339-9398152E15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66D2-730A-4892-B3D4-593167F3F069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0E305-BD8E-402E-A893-0CF32771ED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E09F-C369-4DD3-B8AA-6D20154865AC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7FF6-7AE6-445F-84A7-93FC9D5B03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AB6C7C-CF2D-48D6-8F48-CFFEE264229E}" type="datetimeFigureOut">
              <a:rPr lang="cs-CZ"/>
              <a:pPr>
                <a:defRPr/>
              </a:pPr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1D829-392A-46AC-ADFC-8CD80CCE2B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jpeg"/><Relationship Id="rId7" Type="http://schemas.openxmlformats.org/officeDocument/2006/relationships/image" Target="../media/image45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10" Type="http://schemas.openxmlformats.org/officeDocument/2006/relationships/image" Target="../media/image23.jpeg"/><Relationship Id="rId4" Type="http://schemas.openxmlformats.org/officeDocument/2006/relationships/image" Target="../media/image42.wmf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t"/>
          <a:lstStyle/>
          <a:p>
            <a:r>
              <a:rPr lang="cs-CZ" sz="3600" b="1" smtClean="0"/>
              <a:t>Mléčné výrobky – součást zdravé výživy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cs-CZ" sz="2400" smtClean="0">
                <a:solidFill>
                  <a:srgbClr val="777777"/>
                </a:solidFill>
                <a:latin typeface="Arial" charset="0"/>
              </a:rPr>
              <a:t>M.Štafen, Danone a.s.</a:t>
            </a:r>
          </a:p>
          <a:p>
            <a:pPr algn="l">
              <a:lnSpc>
                <a:spcPct val="90000"/>
              </a:lnSpc>
            </a:pPr>
            <a:r>
              <a:rPr lang="cs-CZ" sz="2400" smtClean="0">
                <a:solidFill>
                  <a:srgbClr val="898989"/>
                </a:solidFill>
                <a:latin typeface="Arial" charset="0"/>
              </a:rPr>
              <a:t>P. Tláskal, FN Motol, Společnost pro výživu</a:t>
            </a:r>
          </a:p>
          <a:p>
            <a:pPr algn="l">
              <a:lnSpc>
                <a:spcPct val="90000"/>
              </a:lnSpc>
            </a:pPr>
            <a:endParaRPr lang="cs-CZ" sz="2400" smtClean="0">
              <a:solidFill>
                <a:srgbClr val="777777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cs-CZ" sz="2400" smtClean="0">
                <a:solidFill>
                  <a:srgbClr val="777777"/>
                </a:solidFill>
                <a:latin typeface="Arial" charset="0"/>
              </a:rPr>
              <a:t>Poděbrady, 16.11.2012</a:t>
            </a:r>
          </a:p>
          <a:p>
            <a:pPr>
              <a:lnSpc>
                <a:spcPct val="90000"/>
              </a:lnSpc>
            </a:pPr>
            <a:endParaRPr lang="cs-CZ" sz="3600" smtClean="0">
              <a:solidFill>
                <a:srgbClr val="777777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/>
              <a:t>Kysané mléčné výrobky podle tučnosti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7807325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 anchor="t"/>
          <a:lstStyle/>
          <a:p>
            <a:r>
              <a:rPr lang="cs-CZ" sz="3600" b="1" smtClean="0"/>
              <a:t>Obliba mléka a mléčných výrobků u dětí</a:t>
            </a:r>
            <a:br>
              <a:rPr lang="cs-CZ" sz="3600" b="1" smtClean="0"/>
            </a:br>
            <a:r>
              <a:rPr lang="cs-CZ" sz="3600" b="1" smtClean="0"/>
              <a:t> - ze studií z r. 2007 a 2010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82000" cy="411480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Společnost pro výživu </a:t>
            </a:r>
            <a:r>
              <a:rPr lang="cs-CZ" sz="2400" dirty="0" smtClean="0"/>
              <a:t>za podpory Společnosti Danone a.s. provedla v roce 2007 a v roce 2010 dvě na sobě nezávislé studie se zhodnocením celodenních jídelníčků  předškolních, časně školních a pozdně školních dětí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Pro obě studie bylo společné 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/>
              <a:t>    Dotazník s obecnými údaji o dítěti a jeho rodině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/>
              <a:t>    Dvoudenní  (r.2007) a pětidenní (r.2010) celodenní záznam příjmu potravy a tekutin ve škole a doma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/>
              <a:t>    Zpracování dotazníků nutričními terapeutkami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/>
              <a:t>    Hodnocení programem </a:t>
            </a:r>
            <a:r>
              <a:rPr lang="cs-CZ" sz="2400" dirty="0" err="1" smtClean="0"/>
              <a:t>NutriDan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 smtClean="0"/>
              <a:t>    Hodnocení DDŽ podle DACH  (zhodnoceno cca 33 živin)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549275"/>
            <a:ext cx="8015287" cy="1223963"/>
          </a:xfrm>
          <a:extLst>
            <a:ext uri="{909E8E84-426E-40DD-AFC4-6F175D3DCCD1}"/>
            <a:ext uri="{91240B29-F687-4F45-9708-019B960494DF}"/>
          </a:extLst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 smtClean="0"/>
              <a:t>Konzumace mléka a mléčných výrobků</a:t>
            </a:r>
            <a:br>
              <a:rPr lang="cs-CZ" sz="4000" b="1" dirty="0" smtClean="0"/>
            </a:br>
            <a:r>
              <a:rPr lang="cs-CZ" sz="4000" b="1" dirty="0" smtClean="0"/>
              <a:t>z </a:t>
            </a:r>
            <a:r>
              <a:rPr lang="cs-CZ" sz="4000" b="1" dirty="0"/>
              <a:t>výsledků </a:t>
            </a:r>
            <a:r>
              <a:rPr lang="cs-CZ" sz="4000" b="1" dirty="0" smtClean="0"/>
              <a:t>studie -  </a:t>
            </a:r>
            <a:r>
              <a:rPr lang="cs-CZ" sz="4000" b="1" dirty="0"/>
              <a:t>4351 </a:t>
            </a:r>
            <a:r>
              <a:rPr lang="cs-CZ" sz="4000" b="1" dirty="0" smtClean="0"/>
              <a:t>dětí</a:t>
            </a:r>
            <a:endParaRPr lang="cs-CZ" sz="4000" b="1" dirty="0"/>
          </a:p>
        </p:txBody>
      </p:sp>
      <p:graphicFrame>
        <p:nvGraphicFramePr>
          <p:cNvPr id="2104" name="Object 56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2693988"/>
          <a:ext cx="3886200" cy="2230437"/>
        </p:xfrm>
        <a:graphic>
          <a:graphicData uri="http://schemas.openxmlformats.org/presentationml/2006/ole">
            <p:oleObj spid="_x0000_s2104" name="Graf" r:id="rId3" imgW="9077277" imgH="5210190" progId="MSGraph.Chart.8">
              <p:embed followColorScheme="full"/>
            </p:oleObj>
          </a:graphicData>
        </a:graphic>
      </p:graphicFrame>
      <p:graphicFrame>
        <p:nvGraphicFramePr>
          <p:cNvPr id="2105" name="Object 5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72025" y="1600200"/>
          <a:ext cx="3636963" cy="2133600"/>
        </p:xfrm>
        <a:graphic>
          <a:graphicData uri="http://schemas.openxmlformats.org/presentationml/2006/ole">
            <p:oleObj spid="_x0000_s2105" name="Graf" r:id="rId4" imgW="11782388" imgH="7324830" progId="MSGraph.Chart.8">
              <p:embed followColorScheme="full"/>
            </p:oleObj>
          </a:graphicData>
        </a:graphic>
      </p:graphicFrame>
      <p:graphicFrame>
        <p:nvGraphicFramePr>
          <p:cNvPr id="38978" name="Group 66"/>
          <p:cNvGraphicFramePr>
            <a:graphicFrameLocks noGrp="1"/>
          </p:cNvGraphicFramePr>
          <p:nvPr>
            <p:ph sz="quarter" idx="3"/>
          </p:nvPr>
        </p:nvGraphicFramePr>
        <p:xfrm>
          <a:off x="304800" y="1981200"/>
          <a:ext cx="8610600" cy="2713038"/>
        </p:xfrm>
        <a:graphic>
          <a:graphicData uri="http://schemas.openxmlformats.org/drawingml/2006/table">
            <a:tbl>
              <a:tblPr/>
              <a:tblGrid>
                <a:gridCol w="2097088"/>
                <a:gridCol w="1347787"/>
                <a:gridCol w="1497013"/>
                <a:gridCol w="1944687"/>
                <a:gridCol w="1724025"/>
              </a:tblGrid>
              <a:tr h="8840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MLÉKO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Denně   Nedostatečně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MLÉČNÉ VÝROBKY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Denně            Nedostatečně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7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Předškoláci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44,6 %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66,3%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Mladší školáci  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46,2%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21,3%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59,3%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Mladší školáci 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42,6%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21,5%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60,3%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Starší školáci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38,5%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23,8%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3" name="Text Box 67"/>
          <p:cNvSpPr txBox="1">
            <a:spLocks noChangeArrowheads="1"/>
          </p:cNvSpPr>
          <p:nvPr/>
        </p:nvSpPr>
        <p:spPr bwMode="auto">
          <a:xfrm>
            <a:off x="304800" y="4800600"/>
            <a:ext cx="8451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Komentář: 1) se zvyšujícím se věkem je nižší denní konzumace mléka</a:t>
            </a:r>
          </a:p>
          <a:p>
            <a:r>
              <a:rPr lang="cs-CZ"/>
              <a:t>                  2) se zvyšujícím se věkem se zvyšuje nedostatečný příjem mléka</a:t>
            </a:r>
          </a:p>
          <a:p>
            <a:r>
              <a:rPr lang="cs-CZ"/>
              <a:t>                  3) konzumace mléčných výrobků je u dětí vyšší než konzumace mléka</a:t>
            </a:r>
          </a:p>
          <a:p>
            <a:r>
              <a:rPr lang="cs-CZ"/>
              <a:t>                  4) se zvyšujícím se věkem klesá denní konzumace mléčných výrobků</a:t>
            </a:r>
          </a:p>
          <a:p>
            <a:r>
              <a:rPr lang="cs-CZ"/>
              <a:t>                  5) nedostatečný příjem mléčných výrobků se s věkem dětí nemění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 anchor="t"/>
          <a:lstStyle/>
          <a:p>
            <a:r>
              <a:rPr lang="cs-CZ" sz="3600" b="1" smtClean="0"/>
              <a:t>Negativní medializace – mýty o jogurtech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1387"/>
          </a:xfrm>
          <a:solidFill>
            <a:schemeClr val="bg1"/>
          </a:solidFill>
          <a:extLst/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1.mýtus:  Ne všechny jogurty obsahují živé kultury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2. mýtus: Trvanlivost jogurtů je 2-3 dny, maximálně jeden týden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3. mýtus:  Jogurt s trvanlivostí jeden měsíc musí obsahovat konzervanty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4. mýtus: Současný jogurt není skutečný jogurt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5. mýtus: Smetanový jogurt obsahuje více vápníku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6.mýtus: Jogurt není zdravou potravinou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7. mýtus:  Jogurty obsahují nebezpečná „ éčka“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8. mýtus:  Skutečnost, že není výrobek po překročení záruční lhůty kontaminován, prokazuje, že je konzervován 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9.mýtus:  Pouze jogurty zrající v kelímku jsou skutečné jogurty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10.mýtus:  Jogurty jsou vyráběny z pasterovaného mléka, musí být tudíž mrtvé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11.mýtus:  Jogurty „ve skle“ s ovocem na dně neobsahují „éčka“ 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400" b="1" dirty="0" smtClean="0"/>
              <a:t>12. mýtus: Kefír je lepší než jogurt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  <a:solidFill>
            <a:schemeClr val="bg1"/>
          </a:solidFill>
        </p:spPr>
        <p:txBody>
          <a:bodyPr/>
          <a:lstStyle/>
          <a:p>
            <a:r>
              <a:rPr lang="cs-CZ" sz="3600" b="1" smtClean="0"/>
              <a:t>Mýtus číslo 1</a:t>
            </a:r>
          </a:p>
        </p:txBody>
      </p:sp>
      <p:sp>
        <p:nvSpPr>
          <p:cNvPr id="2969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174865-0A8F-4CBA-9C03-4F252F38BC0E}" type="slidenum">
              <a:rPr lang="cs-CZ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468313" y="1412875"/>
            <a:ext cx="8247062" cy="1938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dirty="0">
                <a:cs typeface="+mn-cs"/>
              </a:rPr>
              <a:t>Ne všechny jogurty obsahují živé </a:t>
            </a:r>
            <a:r>
              <a:rPr lang="cs-CZ" sz="6000" dirty="0" smtClean="0">
                <a:cs typeface="+mn-cs"/>
              </a:rPr>
              <a:t>kultury </a:t>
            </a:r>
            <a:endParaRPr lang="cs-CZ" sz="6000" dirty="0">
              <a:solidFill>
                <a:srgbClr val="0070C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96996" y="3861048"/>
            <a:ext cx="811837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i="1" dirty="0">
                <a:latin typeface="+mn-lt"/>
                <a:cs typeface="+mn-cs"/>
              </a:rPr>
              <a:t>Podle výzkumu společnosti Tambor z roku </a:t>
            </a:r>
            <a:r>
              <a:rPr lang="cs-CZ" sz="3600" i="1" dirty="0">
                <a:latin typeface="+mn-lt"/>
                <a:cs typeface="+mn-cs"/>
              </a:rPr>
              <a:t>2010 </a:t>
            </a:r>
            <a:r>
              <a:rPr lang="cs-CZ" sz="3600" i="1" dirty="0">
                <a:latin typeface="+mn-lt"/>
                <a:cs typeface="+mn-cs"/>
              </a:rPr>
              <a:t>by dokonce 39 % dotázaných žen uvítalo, kdyby jogurt obsahoval živé bakterie.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62375" y="1773238"/>
            <a:ext cx="5064125" cy="43926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 smtClean="0">
                <a:cs typeface="+mn-cs"/>
              </a:rPr>
              <a:t>Tvrzení je jednoznačně mylné.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 smtClean="0">
                <a:cs typeface="+mn-cs"/>
              </a:rPr>
              <a:t>Podle </a:t>
            </a:r>
            <a:r>
              <a:rPr lang="cs-CZ" u="sng" dirty="0" smtClean="0">
                <a:cs typeface="+mn-cs"/>
              </a:rPr>
              <a:t>definice jogurtu </a:t>
            </a:r>
            <a:r>
              <a:rPr lang="cs-CZ" dirty="0" smtClean="0">
                <a:cs typeface="+mn-cs"/>
              </a:rPr>
              <a:t>zakotvené v naší (ale i v evropské) legislativě, musí být ve výrobku, který je takto nazýván, přítomná </a:t>
            </a:r>
            <a:r>
              <a:rPr lang="cs-CZ" u="sng" dirty="0" smtClean="0">
                <a:cs typeface="+mn-cs"/>
              </a:rPr>
              <a:t>vždy živá jogurtová mikroflóra</a:t>
            </a:r>
            <a:r>
              <a:rPr lang="cs-CZ" dirty="0" smtClean="0">
                <a:cs typeface="+mn-cs"/>
              </a:rPr>
              <a:t> v přesně definovaném množství na konci data trvanlivosti jogurtu, a to:      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dirty="0" smtClean="0">
                <a:cs typeface="+mn-cs"/>
              </a:rPr>
              <a:t>            </a:t>
            </a:r>
            <a:r>
              <a:rPr lang="cs-CZ" dirty="0" smtClean="0">
                <a:solidFill>
                  <a:srgbClr val="FF0000"/>
                </a:solidFill>
                <a:cs typeface="+mn-cs"/>
              </a:rPr>
              <a:t>nejméně 10 miliónů zárodků/g.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cs typeface="+mn-cs"/>
              </a:rPr>
              <a:t>Tento požadavek je respektován všemi českými výrobci. Ostatně činnost živých jogurtových kultur přeměňujících mléčný cukr laktózu na kyselinu mléčnou je nezbytnou podmínku pro vznik jogurtu</a:t>
            </a:r>
            <a:endParaRPr lang="cs-CZ" dirty="0" smtClean="0">
              <a:latin typeface="Calibri" pitchFamily="34" charset="0"/>
              <a:cs typeface="+mn-cs"/>
            </a:endParaRPr>
          </a:p>
        </p:txBody>
      </p:sp>
      <p:sp>
        <p:nvSpPr>
          <p:cNvPr id="6" name="TextovéPole 11"/>
          <p:cNvSpPr txBox="1">
            <a:spLocks noGrp="1" noChangeArrowheads="1"/>
          </p:cNvSpPr>
          <p:nvPr>
            <p:ph type="title"/>
          </p:nvPr>
        </p:nvSpPr>
        <p:spPr>
          <a:xfrm>
            <a:off x="457200" y="522288"/>
            <a:ext cx="8229600" cy="647700"/>
          </a:xfrm>
          <a:solidFill>
            <a:schemeClr val="bg1"/>
          </a:solidFill>
          <a:extLst/>
        </p:spPr>
        <p:txBody>
          <a:bodyPr rtlCol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+mj-lt"/>
              </a:rPr>
              <a:t>Argumentace</a:t>
            </a:r>
            <a:endParaRPr lang="cs-CZ" sz="3600" dirty="0">
              <a:latin typeface="+mj-lt"/>
            </a:endParaRPr>
          </a:p>
        </p:txBody>
      </p:sp>
      <p:pic>
        <p:nvPicPr>
          <p:cNvPr id="31747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2133600" cy="20113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1748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3951288"/>
            <a:ext cx="2125663" cy="22113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714375"/>
          </a:xfrm>
        </p:spPr>
        <p:txBody>
          <a:bodyPr/>
          <a:lstStyle/>
          <a:p>
            <a:r>
              <a:rPr lang="cs-CZ" sz="3600" b="1" smtClean="0"/>
              <a:t>Mýtus číslo 3</a:t>
            </a:r>
          </a:p>
        </p:txBody>
      </p:sp>
      <p:sp>
        <p:nvSpPr>
          <p:cNvPr id="3277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6EF8F-260B-47EB-9175-B8E432827921}" type="slidenum">
              <a:rPr lang="cs-CZ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417513" y="2133600"/>
            <a:ext cx="8248650" cy="3784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dirty="0">
                <a:cs typeface="+mn-cs"/>
              </a:rPr>
              <a:t>Jogurt s trvanlivostí jeden měsíc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dirty="0">
                <a:cs typeface="+mn-cs"/>
              </a:rPr>
              <a:t>musí obsahovat </a:t>
            </a:r>
            <a:r>
              <a:rPr lang="cs-CZ" sz="6000" dirty="0" err="1">
                <a:cs typeface="+mn-cs"/>
              </a:rPr>
              <a:t>konzervanty</a:t>
            </a:r>
            <a:r>
              <a:rPr lang="cs-CZ" sz="6000" dirty="0">
                <a:cs typeface="+mn-cs"/>
              </a:rPr>
              <a:t>.</a:t>
            </a:r>
            <a:endParaRPr lang="de-DE" sz="6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C783B1-12CB-4775-9617-F29CA4312DE5}" type="slidenum">
              <a:rPr lang="cs-CZ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319" name="Rectangle 3"/>
          <p:cNvSpPr txBox="1">
            <a:spLocks noChangeArrowheads="1"/>
          </p:cNvSpPr>
          <p:nvPr/>
        </p:nvSpPr>
        <p:spPr bwMode="auto">
          <a:xfrm>
            <a:off x="468313" y="1916113"/>
            <a:ext cx="6159500" cy="424973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/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Zcela nepřesné  tvrzení – nepoužívají se </a:t>
            </a:r>
            <a:r>
              <a:rPr lang="cs-CZ" sz="1600" dirty="0" smtClean="0">
                <a:solidFill>
                  <a:srgbClr val="FF0000"/>
                </a:solidFill>
                <a:cs typeface="+mn-cs"/>
              </a:rPr>
              <a:t>žádné přídatné </a:t>
            </a:r>
            <a:r>
              <a:rPr lang="cs-CZ" sz="1600" dirty="0" err="1" smtClean="0">
                <a:solidFill>
                  <a:srgbClr val="FF0000"/>
                </a:solidFill>
                <a:cs typeface="+mn-cs"/>
              </a:rPr>
              <a:t>konzervanty</a:t>
            </a:r>
            <a:r>
              <a:rPr lang="cs-CZ" sz="1600" dirty="0" smtClean="0">
                <a:solidFill>
                  <a:srgbClr val="FF0000"/>
                </a:solidFill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Při fermentaci mléka na jogurt dochází k přeměně laktózy na kyselinu mléčnou, která způsobuje okyselení mléka.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Vzniklá </a:t>
            </a:r>
            <a:r>
              <a:rPr lang="cs-CZ" sz="1600" dirty="0" smtClean="0">
                <a:solidFill>
                  <a:srgbClr val="FF0000"/>
                </a:solidFill>
                <a:cs typeface="+mn-cs"/>
              </a:rPr>
              <a:t>kyselina mléčná snižuje pH výrobku na hodnoty 3,8-4,5</a:t>
            </a:r>
            <a:r>
              <a:rPr lang="cs-CZ" sz="1600" dirty="0" smtClean="0">
                <a:cs typeface="+mn-cs"/>
              </a:rPr>
              <a:t> a tím zamezuje růst nežádoucích bakterií.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To je příkladem </a:t>
            </a:r>
            <a:r>
              <a:rPr lang="cs-CZ" sz="1600" dirty="0" smtClean="0">
                <a:solidFill>
                  <a:srgbClr val="FF0000"/>
                </a:solidFill>
                <a:cs typeface="+mn-cs"/>
              </a:rPr>
              <a:t>prodloužení trvanlivosti výrobků biologickou konzervací.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Tímto okyselením se však mohou vytvořit vhodné podmínky pro růst plísní a kvasinek, které nejčastěji způsobují mikrobiální vady jogurtů.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Proto je nezbytné, aby celý technologický proces výroby probíhal přinejmenším v </a:t>
            </a:r>
            <a:r>
              <a:rPr lang="cs-CZ" sz="1600" dirty="0" err="1" smtClean="0">
                <a:cs typeface="+mn-cs"/>
              </a:rPr>
              <a:t>poloaseptickém</a:t>
            </a:r>
            <a:r>
              <a:rPr lang="cs-CZ" sz="1600" dirty="0" smtClean="0">
                <a:cs typeface="+mn-cs"/>
              </a:rPr>
              <a:t> nebo ještě lépe v aseptickém prostředí a byla tak vyloučena případná sekundární kontaminace produkt.</a:t>
            </a:r>
            <a:endParaRPr lang="de-DE" sz="1600" dirty="0" smtClean="0"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 smtClean="0">
                <a:cs typeface="+mn-cs"/>
              </a:rPr>
              <a:t> </a:t>
            </a:r>
            <a:endParaRPr lang="de-DE" dirty="0" smtClean="0"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cs typeface="+mn-cs"/>
              </a:rPr>
              <a:t> </a:t>
            </a:r>
            <a:endParaRPr lang="de-DE" dirty="0" smtClean="0">
              <a:cs typeface="+mn-cs"/>
            </a:endParaRPr>
          </a:p>
        </p:txBody>
      </p:sp>
      <p:sp>
        <p:nvSpPr>
          <p:cNvPr id="34819" name="TextovéPole 7"/>
          <p:cNvSpPr txBox="1">
            <a:spLocks noChangeArrowheads="1"/>
          </p:cNvSpPr>
          <p:nvPr/>
        </p:nvSpPr>
        <p:spPr bwMode="auto">
          <a:xfrm>
            <a:off x="2916238" y="40100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b="1"/>
          </a:p>
        </p:txBody>
      </p:sp>
      <p:pic>
        <p:nvPicPr>
          <p:cNvPr id="34820" name="Picture 2" descr="http://thumbs.dreamstime.com/thumb_149/11796966959Kc5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565400"/>
            <a:ext cx="221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Nadpis 11"/>
          <p:cNvSpPr>
            <a:spLocks noGrp="1" noChangeArrowheads="1"/>
          </p:cNvSpPr>
          <p:nvPr>
            <p:ph type="title"/>
          </p:nvPr>
        </p:nvSpPr>
        <p:spPr>
          <a:xfrm>
            <a:off x="457200" y="492125"/>
            <a:ext cx="8229600" cy="708025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cs-CZ" sz="4000" b="1" smtClean="0">
                <a:latin typeface="Arial" charset="0"/>
              </a:rPr>
              <a:t>Argumentace</a:t>
            </a:r>
            <a:endParaRPr lang="cs-CZ" sz="4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714375"/>
          </a:xfrm>
        </p:spPr>
        <p:txBody>
          <a:bodyPr/>
          <a:lstStyle/>
          <a:p>
            <a:r>
              <a:rPr lang="cs-CZ" sz="3600" b="1" smtClean="0"/>
              <a:t>Mýtus číslo 5</a:t>
            </a:r>
          </a:p>
        </p:txBody>
      </p:sp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2643C8-E2CB-4012-9EFB-79FFCDB4D71D}" type="slidenum">
              <a:rPr lang="cs-CZ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417513" y="2133600"/>
            <a:ext cx="8248650" cy="2862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dirty="0">
                <a:cs typeface="+mn-cs"/>
              </a:rPr>
              <a:t>Smetanový jogurt obsahuje více vápníku.</a:t>
            </a:r>
            <a:endParaRPr lang="de-DE" sz="6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DB0A79-8078-4349-A5B9-5B62EE78968B}" type="slidenum">
              <a:rPr lang="cs-CZ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319" name="Rectangle 3"/>
          <p:cNvSpPr txBox="1">
            <a:spLocks noChangeArrowheads="1"/>
          </p:cNvSpPr>
          <p:nvPr/>
        </p:nvSpPr>
        <p:spPr bwMode="auto">
          <a:xfrm>
            <a:off x="544513" y="2133600"/>
            <a:ext cx="5972175" cy="417512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/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Jedná se o klasický mýtus a pravdou je přesný opak:                      </a:t>
            </a:r>
            <a:r>
              <a:rPr lang="cs-CZ" sz="1600" dirty="0" smtClean="0">
                <a:solidFill>
                  <a:srgbClr val="FF0000"/>
                </a:solidFill>
                <a:cs typeface="+mn-cs"/>
              </a:rPr>
              <a:t>Čím vyšší je obsah tuku v jogurtu, tím obsahuje méně bílkovin a úměrně tomu i méně vápníku.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>
              <a:solidFill>
                <a:srgbClr val="FF0000"/>
              </a:solidFill>
              <a:cs typeface="+mn-cs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>
                <a:cs typeface="+mn-cs"/>
              </a:rPr>
              <a:t>Proč ?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Mléko a </a:t>
            </a:r>
            <a:r>
              <a:rPr lang="cs-CZ" sz="1600" u="sng" dirty="0" smtClean="0">
                <a:cs typeface="+mn-cs"/>
              </a:rPr>
              <a:t>mléčné výrobky </a:t>
            </a:r>
            <a:r>
              <a:rPr lang="cs-CZ" sz="1600" dirty="0" smtClean="0">
                <a:cs typeface="+mn-cs"/>
              </a:rPr>
              <a:t>včetně jogurtů jsou kromě jiného </a:t>
            </a:r>
            <a:r>
              <a:rPr lang="cs-CZ" sz="1600" u="sng" dirty="0" smtClean="0">
                <a:cs typeface="+mn-cs"/>
              </a:rPr>
              <a:t>významným zdrojem vápníku</a:t>
            </a:r>
            <a:r>
              <a:rPr lang="cs-CZ" sz="1600" dirty="0" smtClean="0">
                <a:cs typeface="+mn-cs"/>
              </a:rPr>
              <a:t> nezbytného pro tvorbu kostí, zubů a plnění dalších významných fyziologických funkcí.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u="sng" dirty="0" smtClean="0">
                <a:cs typeface="+mn-cs"/>
              </a:rPr>
              <a:t>Vápník je v nich zejména vázán na bílkoviny mléka</a:t>
            </a:r>
            <a:r>
              <a:rPr lang="cs-CZ" sz="1600" dirty="0" smtClean="0">
                <a:cs typeface="+mn-cs"/>
              </a:rPr>
              <a:t>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Platí tedy úměra, že </a:t>
            </a:r>
            <a:r>
              <a:rPr lang="cs-CZ" sz="1600" u="sng" dirty="0" smtClean="0">
                <a:cs typeface="+mn-cs"/>
              </a:rPr>
              <a:t>čím vyšší je podíl bílkovin, tím vyšší je obsah vápníku</a:t>
            </a:r>
            <a:r>
              <a:rPr lang="cs-CZ" sz="1600" dirty="0" smtClean="0">
                <a:cs typeface="+mn-cs"/>
              </a:rPr>
              <a:t>. 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cs typeface="+mn-cs"/>
              </a:rPr>
              <a:t>Spotřebitelé se však někdy mylně domnívají, že obsah vápníku je úměrný obsahu tuku.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solidFill>
                  <a:srgbClr val="FF0000"/>
                </a:solidFill>
                <a:cs typeface="+mn-cs"/>
              </a:rPr>
              <a:t>Smetanový jogurt, který má tedy více tuku a méně bílkovin, obsahuje méně vápníku než „obyčejný“ jogurt.</a:t>
            </a:r>
            <a:endParaRPr lang="de-DE" sz="1600" dirty="0" smtClean="0">
              <a:solidFill>
                <a:srgbClr val="FF000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i="1" dirty="0" smtClean="0">
                <a:cs typeface="+mn-cs"/>
              </a:rPr>
              <a:t> </a:t>
            </a:r>
            <a:endParaRPr lang="de-DE" dirty="0" smtClean="0"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cs typeface="+mn-cs"/>
              </a:rPr>
              <a:t> </a:t>
            </a:r>
            <a:endParaRPr lang="de-DE" dirty="0" smtClean="0">
              <a:cs typeface="+mn-cs"/>
            </a:endParaRPr>
          </a:p>
        </p:txBody>
      </p:sp>
      <p:sp>
        <p:nvSpPr>
          <p:cNvPr id="37891" name="TextovéPole 7"/>
          <p:cNvSpPr txBox="1">
            <a:spLocks noChangeArrowheads="1"/>
          </p:cNvSpPr>
          <p:nvPr/>
        </p:nvSpPr>
        <p:spPr bwMode="auto">
          <a:xfrm>
            <a:off x="2916238" y="40100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b="1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300" y="2492375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http://www.arlafoodsingredients.com/upload/arla%20ingredients/applications/fmp/yoghurt_ska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3" y="4052888"/>
            <a:ext cx="22383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Nadpis 11"/>
          <p:cNvSpPr>
            <a:spLocks noGrp="1" noChangeArrowheads="1"/>
          </p:cNvSpPr>
          <p:nvPr>
            <p:ph type="title"/>
          </p:nvPr>
        </p:nvSpPr>
        <p:spPr>
          <a:xfrm>
            <a:off x="466725" y="766763"/>
            <a:ext cx="8229600" cy="708025"/>
          </a:xfrm>
        </p:spPr>
        <p:txBody>
          <a:bodyPr>
            <a:spAutoFit/>
          </a:bodyPr>
          <a:lstStyle/>
          <a:p>
            <a:r>
              <a:rPr lang="cs-CZ" sz="4000" b="1" smtClean="0">
                <a:latin typeface="Arial" charset="0"/>
              </a:rPr>
              <a:t>Argumentace</a:t>
            </a:r>
            <a:endParaRPr lang="cs-CZ" sz="4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20713"/>
            <a:ext cx="8675687" cy="762000"/>
          </a:xfrm>
        </p:spPr>
        <p:txBody>
          <a:bodyPr/>
          <a:lstStyle/>
          <a:p>
            <a:r>
              <a:rPr lang="cs-CZ" sz="3600" b="1" smtClean="0"/>
              <a:t>Proč mléko a mléčné výrobky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28775"/>
            <a:ext cx="7489825" cy="424815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600" b="1" dirty="0" smtClean="0">
                <a:latin typeface="Arial" charset="0"/>
              </a:rPr>
              <a:t>Zdroj velmi hodnotných bílkovin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latin typeface="Arial" charset="0"/>
              </a:rPr>
              <a:t>          Esenciální aminokyseliny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1600" dirty="0" smtClean="0">
              <a:latin typeface="Arial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600" b="1" dirty="0" smtClean="0">
                <a:latin typeface="Arial" charset="0"/>
              </a:rPr>
              <a:t>Významný zdroj vitaminů</a:t>
            </a:r>
          </a:p>
          <a:p>
            <a:pPr marL="457200" lvl="1" indent="0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latin typeface="Arial" charset="0"/>
              </a:rPr>
              <a:t>    Vitaminy skupiny B a </a:t>
            </a:r>
            <a:r>
              <a:rPr lang="cs-CZ" sz="1600" dirty="0" err="1" smtClean="0">
                <a:latin typeface="Arial" charset="0"/>
              </a:rPr>
              <a:t>A</a:t>
            </a:r>
            <a:r>
              <a:rPr lang="cs-CZ" sz="1600" dirty="0" smtClean="0">
                <a:latin typeface="Arial" charset="0"/>
              </a:rPr>
              <a:t>, které příznivě zasahují do metabolických procesů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1600" dirty="0" smtClean="0">
              <a:latin typeface="Arial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600" b="1" dirty="0" smtClean="0">
                <a:latin typeface="Arial" charset="0"/>
              </a:rPr>
              <a:t>Významný zdroj minerálních látek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b="1" dirty="0" smtClean="0">
                <a:latin typeface="Arial" charset="0"/>
              </a:rPr>
              <a:t>        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b="1" dirty="0" smtClean="0">
                <a:latin typeface="Arial" charset="0"/>
              </a:rPr>
              <a:t>    </a:t>
            </a:r>
            <a:r>
              <a:rPr lang="cs-CZ" sz="1600" dirty="0" smtClean="0">
                <a:latin typeface="Arial" charset="0"/>
              </a:rPr>
              <a:t>Zvláště zinku, jodu, hořčíku a především vápníku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1600" dirty="0" smtClean="0">
              <a:latin typeface="Arial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600" b="1" dirty="0" smtClean="0">
                <a:latin typeface="Arial" charset="0"/>
              </a:rPr>
              <a:t>Zdroj fosforu a  výživově významných stopových prvků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1600" dirty="0" smtClean="0">
              <a:latin typeface="Arial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600" b="1" dirty="0" smtClean="0">
                <a:latin typeface="Arial" charset="0"/>
              </a:rPr>
              <a:t>Zakysané mléčné výrobky</a:t>
            </a:r>
            <a:endParaRPr lang="cs-CZ" sz="1200" b="1" dirty="0" smtClean="0">
              <a:latin typeface="Arial" charset="0"/>
            </a:endParaRPr>
          </a:p>
          <a:p>
            <a:pPr marL="457200" lvl="1" indent="0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</a:rPr>
              <a:t>   Snížený obsah laktózy</a:t>
            </a:r>
          </a:p>
          <a:p>
            <a:pPr marL="457200" lvl="1" indent="0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</a:rPr>
              <a:t>   Mohou obsahovat probiotické kultury bakterií, které příznivě působí</a:t>
            </a:r>
          </a:p>
          <a:p>
            <a:pPr marL="457200" lvl="1" indent="0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</a:rPr>
              <a:t>   na zdravotní stav člověka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z="3000" smtClean="0"/>
              <a:t/>
            </a:r>
            <a:br>
              <a:rPr lang="cs-CZ" sz="3000" smtClean="0"/>
            </a:br>
            <a:r>
              <a:rPr lang="cs-CZ" sz="3600" b="1" smtClean="0"/>
              <a:t>Brožura Fakta a mýty o jogurtech</a:t>
            </a:r>
          </a:p>
        </p:txBody>
      </p:sp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65008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13075" y="3789363"/>
            <a:ext cx="6130925" cy="292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>
          <a:xfrm>
            <a:off x="550863" y="115888"/>
            <a:ext cx="8229600" cy="1143000"/>
          </a:xfrm>
        </p:spPr>
        <p:txBody>
          <a:bodyPr/>
          <a:lstStyle/>
          <a:p>
            <a:r>
              <a:rPr lang="cs-CZ" sz="3600" b="1" smtClean="0"/>
              <a:t>Danone – věda a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338" y="1125538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b="1" dirty="0">
                <a:latin typeface="+mj-lt"/>
                <a:ea typeface="+mj-ea"/>
                <a:cs typeface="+mj-cs"/>
              </a:rPr>
              <a:t>Výzkumná centra Danone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latin typeface="Verdana" pitchFamily="34" charset="0"/>
              </a:rPr>
              <a:t>	</a:t>
            </a:r>
            <a:r>
              <a:rPr lang="fr-FR" sz="1800" b="1" dirty="0" smtClean="0">
                <a:latin typeface="Verdana" pitchFamily="34" charset="0"/>
              </a:rPr>
              <a:t>2</a:t>
            </a:r>
            <a:r>
              <a:rPr lang="fr-FR" sz="1800" dirty="0" smtClean="0">
                <a:latin typeface="Verdana" pitchFamily="34" charset="0"/>
              </a:rPr>
              <a:t> </a:t>
            </a:r>
            <a:r>
              <a:rPr lang="cs-CZ" sz="1800" dirty="0">
                <a:latin typeface="Verdana" pitchFamily="34" charset="0"/>
              </a:rPr>
              <a:t>hlavní</a:t>
            </a:r>
            <a:r>
              <a:rPr lang="fr-FR" sz="1800" dirty="0">
                <a:latin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</a:rPr>
              <a:t>zahraniční výzkumná centra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  <a:r>
              <a:rPr lang="fr-FR" sz="1800" b="1" dirty="0" smtClean="0">
                <a:latin typeface="Verdana" pitchFamily="34" charset="0"/>
              </a:rPr>
              <a:t>1.200 </a:t>
            </a:r>
            <a:r>
              <a:rPr lang="cs-CZ" sz="1800" dirty="0" smtClean="0">
                <a:latin typeface="Verdana" pitchFamily="34" charset="0"/>
              </a:rPr>
              <a:t>lidí zaměstnanců včetně</a:t>
            </a:r>
            <a:r>
              <a:rPr lang="fr-FR" sz="1800" dirty="0" smtClean="0">
                <a:latin typeface="Verdana" pitchFamily="34" charset="0"/>
              </a:rPr>
              <a:t> </a:t>
            </a:r>
            <a:r>
              <a:rPr lang="fr-FR" sz="1800" b="1" dirty="0">
                <a:latin typeface="Verdana" pitchFamily="34" charset="0"/>
              </a:rPr>
              <a:t>600</a:t>
            </a:r>
            <a:r>
              <a:rPr lang="fr-FR" sz="1800" dirty="0">
                <a:latin typeface="Verdana" pitchFamily="34" charset="0"/>
              </a:rPr>
              <a:t> </a:t>
            </a:r>
            <a:r>
              <a:rPr lang="cs-CZ" sz="1800" dirty="0">
                <a:latin typeface="Verdana" pitchFamily="34" charset="0"/>
              </a:rPr>
              <a:t>vědeckých </a:t>
            </a:r>
            <a:r>
              <a:rPr lang="cs-CZ" sz="1800" dirty="0" smtClean="0">
                <a:latin typeface="Verdana" pitchFamily="34" charset="0"/>
              </a:rPr>
              <a:t>	pracovníků</a:t>
            </a:r>
            <a:endParaRPr lang="fr-FR" sz="1800" dirty="0">
              <a:latin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fr-FR" sz="1800" b="1" dirty="0" smtClean="0">
                <a:latin typeface="Verdana" pitchFamily="34" charset="0"/>
              </a:rPr>
              <a:t>200</a:t>
            </a:r>
            <a:r>
              <a:rPr lang="fr-FR" sz="1800" dirty="0" smtClean="0">
                <a:latin typeface="Verdana" pitchFamily="34" charset="0"/>
              </a:rPr>
              <a:t> </a:t>
            </a:r>
            <a:r>
              <a:rPr lang="cs-CZ" sz="1800" dirty="0">
                <a:latin typeface="Verdana" pitchFamily="34" charset="0"/>
              </a:rPr>
              <a:t>probíhajících </a:t>
            </a:r>
            <a:r>
              <a:rPr lang="fr-FR" sz="1800" dirty="0">
                <a:latin typeface="Verdana" pitchFamily="34" charset="0"/>
              </a:rPr>
              <a:t>extern</a:t>
            </a:r>
            <a:r>
              <a:rPr lang="cs-CZ" sz="1800" dirty="0">
                <a:latin typeface="Verdana" pitchFamily="34" charset="0"/>
              </a:rPr>
              <a:t>ích</a:t>
            </a:r>
            <a:r>
              <a:rPr lang="fr-FR" sz="1800" dirty="0">
                <a:latin typeface="Verdana" pitchFamily="34" charset="0"/>
              </a:rPr>
              <a:t> </a:t>
            </a:r>
            <a:r>
              <a:rPr lang="cs-CZ" sz="1800" dirty="0">
                <a:latin typeface="Verdana" pitchFamily="34" charset="0"/>
              </a:rPr>
              <a:t>vědeckých</a:t>
            </a:r>
            <a:r>
              <a:rPr lang="fr-FR" sz="1800" dirty="0">
                <a:latin typeface="Verdana" pitchFamily="34" charset="0"/>
              </a:rPr>
              <a:t> </a:t>
            </a:r>
            <a:r>
              <a:rPr lang="cs-CZ" sz="1800" dirty="0">
                <a:latin typeface="Verdana" pitchFamily="34" charset="0"/>
              </a:rPr>
              <a:t>prací</a:t>
            </a:r>
            <a:r>
              <a:rPr lang="fr-FR" sz="1800" dirty="0">
                <a:latin typeface="Verdana" pitchFamily="34" charset="0"/>
              </a:rPr>
              <a:t/>
            </a:r>
            <a:br>
              <a:rPr lang="fr-FR" sz="1800" dirty="0">
                <a:latin typeface="Verdana" pitchFamily="34" charset="0"/>
              </a:rPr>
            </a:br>
            <a:r>
              <a:rPr lang="cs-CZ" sz="1800" dirty="0" smtClean="0">
                <a:latin typeface="Verdana" pitchFamily="34" charset="0"/>
              </a:rPr>
              <a:t>	</a:t>
            </a:r>
            <a:r>
              <a:rPr lang="fr-FR" sz="1800" b="1" dirty="0" smtClean="0">
                <a:latin typeface="Verdana" pitchFamily="34" charset="0"/>
              </a:rPr>
              <a:t>4000</a:t>
            </a:r>
            <a:r>
              <a:rPr lang="fr-FR" sz="1800" dirty="0" smtClean="0">
                <a:latin typeface="Verdana" pitchFamily="34" charset="0"/>
              </a:rPr>
              <a:t> </a:t>
            </a:r>
            <a:r>
              <a:rPr lang="cs-CZ" sz="1800" dirty="0">
                <a:latin typeface="Verdana" pitchFamily="34" charset="0"/>
              </a:rPr>
              <a:t>kmenů</a:t>
            </a:r>
            <a:r>
              <a:rPr lang="fr-FR" sz="1800" dirty="0">
                <a:latin typeface="Verdana" pitchFamily="34" charset="0"/>
              </a:rPr>
              <a:t> </a:t>
            </a:r>
            <a:r>
              <a:rPr lang="cs-CZ" sz="1800" dirty="0">
                <a:latin typeface="Verdana" pitchFamily="34" charset="0"/>
              </a:rPr>
              <a:t>kultur</a:t>
            </a:r>
            <a:r>
              <a:rPr lang="fr-FR" sz="1800" dirty="0">
                <a:latin typeface="Verdana" pitchFamily="34" charset="0"/>
              </a:rPr>
              <a:t> </a:t>
            </a:r>
            <a:r>
              <a:rPr lang="cs-CZ" sz="1800" dirty="0">
                <a:latin typeface="Verdana" pitchFamily="34" charset="0"/>
              </a:rPr>
              <a:t>v</a:t>
            </a:r>
            <a:r>
              <a:rPr lang="fr-FR" sz="1800" dirty="0">
                <a:latin typeface="Verdana" pitchFamily="34" charset="0"/>
              </a:rPr>
              <a:t> Danone</a:t>
            </a:r>
            <a:r>
              <a:rPr lang="cs-CZ" sz="1800" dirty="0">
                <a:latin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</a:rPr>
              <a:t>sbírce</a:t>
            </a:r>
            <a:endParaRPr lang="fr-FR" sz="1800" dirty="0">
              <a:latin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b="1" dirty="0">
                <a:latin typeface="+mj-lt"/>
                <a:ea typeface="+mj-ea"/>
                <a:cs typeface="+mj-cs"/>
              </a:rPr>
              <a:t>Věda a výzkum v Danone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Optimalizace nutričního profilu a chuti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>
                <a:latin typeface="Verdana" pitchFamily="34" charset="0"/>
              </a:rPr>
              <a:t>	Základní výzkum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>
                <a:latin typeface="Verdana" pitchFamily="34" charset="0"/>
              </a:rPr>
              <a:t>	Klinické studie na výrobcích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>
                <a:latin typeface="Verdana" pitchFamily="34" charset="0"/>
              </a:rPr>
              <a:t>	Vývoj výrobků</a:t>
            </a:r>
            <a:endParaRPr lang="fr-FR" sz="1800" dirty="0">
              <a:latin typeface="Verdana" pitchFamily="34" charset="0"/>
            </a:endParaRPr>
          </a:p>
        </p:txBody>
      </p:sp>
      <p:pic>
        <p:nvPicPr>
          <p:cNvPr id="39939" name="Picture 6" descr="G:\_PR\Danone\paříž\2009\podklady z Paříže\pictures\pilote plan\Danone D Carasso Portraits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163" y="5430838"/>
            <a:ext cx="215265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5430838"/>
            <a:ext cx="188436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G:\_PR\Danone\paříž\2009\podklady z Paříže\pictures\danone research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00675"/>
            <a:ext cx="10223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Obrázek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5430838"/>
            <a:ext cx="19129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Obrázek 13" descr="Danone logo_NEW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73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0088" y="3284538"/>
            <a:ext cx="20716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4173538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Image 16" descr="WashingtonState.gif"/>
          <p:cNvPicPr>
            <a:picLocks noChangeAspect="1"/>
          </p:cNvPicPr>
          <p:nvPr/>
        </p:nvPicPr>
        <p:blipFill>
          <a:blip r:embed="rId9"/>
          <a:srcRect l="5511" r="5511" b="7018"/>
          <a:stretch>
            <a:fillRect/>
          </a:stretch>
        </p:blipFill>
        <p:spPr bwMode="auto">
          <a:xfrm>
            <a:off x="7273925" y="4930775"/>
            <a:ext cx="18700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6"/>
          <p:cNvPicPr>
            <a:picLocks noChangeAspect="1" noChangeArrowheads="1"/>
          </p:cNvPicPr>
          <p:nvPr/>
        </p:nvPicPr>
        <p:blipFill>
          <a:blip r:embed="rId10"/>
          <a:srcRect l="20352" t="14104" r="67308" b="76923"/>
          <a:stretch>
            <a:fillRect/>
          </a:stretch>
        </p:blipFill>
        <p:spPr bwMode="auto">
          <a:xfrm>
            <a:off x="7215188" y="5561013"/>
            <a:ext cx="132238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Image 19" descr="INRA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08850" y="6226175"/>
            <a:ext cx="1328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80400" y="2562225"/>
            <a:ext cx="71278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Obrázek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9650" y="2570163"/>
            <a:ext cx="612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1143000"/>
          </a:xfrm>
        </p:spPr>
        <p:txBody>
          <a:bodyPr/>
          <a:lstStyle/>
          <a:p>
            <a:r>
              <a:rPr lang="cs-CZ" sz="3600" b="1" smtClean="0"/>
              <a:t>Klinické studie</a:t>
            </a:r>
            <a:br>
              <a:rPr lang="cs-CZ" sz="3600" b="1" smtClean="0"/>
            </a:br>
            <a:r>
              <a:rPr lang="cs-CZ" sz="3600" b="1" smtClean="0"/>
              <a:t> - garance zdravotních účinků našich výrobků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18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Actimel</a:t>
            </a:r>
            <a:endParaRPr lang="fr-FR" sz="1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800" dirty="0" smtClean="0">
                <a:latin typeface="Verdana" pitchFamily="34" charset="0"/>
              </a:rPr>
              <a:t>27 </a:t>
            </a:r>
            <a:r>
              <a:rPr lang="fr-FR" sz="1800" dirty="0" smtClean="0">
                <a:latin typeface="Verdana" pitchFamily="34" charset="0"/>
              </a:rPr>
              <a:t>publi</a:t>
            </a:r>
            <a:r>
              <a:rPr lang="cs-CZ" sz="1800" dirty="0" err="1" smtClean="0">
                <a:latin typeface="Verdana" pitchFamily="34" charset="0"/>
              </a:rPr>
              <a:t>kací</a:t>
            </a:r>
            <a:r>
              <a:rPr lang="fr-FR" sz="1800" dirty="0" smtClean="0">
                <a:latin typeface="Verdana" pitchFamily="34" charset="0"/>
              </a:rPr>
              <a:t>*</a:t>
            </a:r>
            <a:r>
              <a:rPr lang="fr-FR" sz="1800" dirty="0" smtClean="0">
                <a:solidFill>
                  <a:srgbClr val="7F7F7F"/>
                </a:solidFill>
                <a:latin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</a:rPr>
              <a:t>klinických</a:t>
            </a:r>
            <a:r>
              <a:rPr lang="fr-FR" sz="1800" dirty="0" smtClean="0">
                <a:latin typeface="Verdana" pitchFamily="34" charset="0"/>
              </a:rPr>
              <a:t> </a:t>
            </a:r>
            <a:r>
              <a:rPr lang="fr-FR" sz="1800" dirty="0">
                <a:latin typeface="Verdana" pitchFamily="34" charset="0"/>
              </a:rPr>
              <a:t>studi</a:t>
            </a:r>
            <a:r>
              <a:rPr lang="cs-CZ" sz="1800" dirty="0">
                <a:latin typeface="Verdana" pitchFamily="34" charset="0"/>
              </a:rPr>
              <a:t>í</a:t>
            </a:r>
            <a:endParaRPr lang="fr-FR" sz="1800" dirty="0"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1800" dirty="0"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Activia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800" dirty="0">
                <a:latin typeface="Verdana" pitchFamily="34" charset="0"/>
              </a:rPr>
              <a:t>17 publi</a:t>
            </a:r>
            <a:r>
              <a:rPr lang="cs-CZ" sz="1800" dirty="0" err="1" smtClean="0">
                <a:latin typeface="Verdana" pitchFamily="34" charset="0"/>
              </a:rPr>
              <a:t>kací</a:t>
            </a:r>
            <a:r>
              <a:rPr lang="fr-FR" sz="1800" dirty="0" smtClean="0">
                <a:latin typeface="Verdana" pitchFamily="34" charset="0"/>
              </a:rPr>
              <a:t>*</a:t>
            </a:r>
            <a:r>
              <a:rPr lang="cs-CZ" sz="1800" dirty="0" smtClean="0">
                <a:latin typeface="Verdana" pitchFamily="34" charset="0"/>
              </a:rPr>
              <a:t> klinických</a:t>
            </a:r>
            <a:r>
              <a:rPr lang="fr-FR" sz="1800" dirty="0" smtClean="0">
                <a:latin typeface="Verdana" pitchFamily="34" charset="0"/>
              </a:rPr>
              <a:t> </a:t>
            </a:r>
            <a:r>
              <a:rPr lang="fr-FR" sz="1800" dirty="0">
                <a:latin typeface="Verdana" pitchFamily="34" charset="0"/>
              </a:rPr>
              <a:t>stu</a:t>
            </a:r>
            <a:r>
              <a:rPr lang="cs-CZ" sz="1800" dirty="0" err="1">
                <a:latin typeface="Verdana" pitchFamily="34" charset="0"/>
              </a:rPr>
              <a:t>dií</a:t>
            </a:r>
            <a:r>
              <a:rPr lang="fr-FR" sz="1800" dirty="0">
                <a:latin typeface="Verdana" pitchFamily="34" charset="0"/>
              </a:rPr>
              <a:t/>
            </a:r>
            <a:br>
              <a:rPr lang="fr-FR" sz="1800" dirty="0">
                <a:latin typeface="Verdana" pitchFamily="34" charset="0"/>
              </a:rPr>
            </a:br>
            <a:r>
              <a:rPr lang="cs-CZ" sz="1800" dirty="0">
                <a:latin typeface="Verdana" pitchFamily="34" charset="0"/>
              </a:rPr>
              <a:t>na</a:t>
            </a:r>
            <a:r>
              <a:rPr lang="fr-FR" sz="1800" dirty="0">
                <a:latin typeface="Verdana" pitchFamily="34" charset="0"/>
              </a:rPr>
              <a:t> fin</a:t>
            </a:r>
            <a:r>
              <a:rPr lang="cs-CZ" sz="1800" dirty="0">
                <a:latin typeface="Verdana" pitchFamily="34" charset="0"/>
              </a:rPr>
              <a:t>á</a:t>
            </a:r>
            <a:r>
              <a:rPr lang="fr-FR" sz="1800" dirty="0">
                <a:latin typeface="Verdana" pitchFamily="34" charset="0"/>
              </a:rPr>
              <a:t>l</a:t>
            </a:r>
            <a:r>
              <a:rPr lang="cs-CZ" sz="1800" dirty="0">
                <a:latin typeface="Verdana" pitchFamily="34" charset="0"/>
              </a:rPr>
              <a:t>ním výrobku</a:t>
            </a:r>
            <a:endParaRPr lang="fr-FR" sz="1800" dirty="0"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1800" dirty="0">
              <a:solidFill>
                <a:srgbClr val="7F7F7F"/>
              </a:solidFill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800" dirty="0">
                <a:latin typeface="Verdana" pitchFamily="34" charset="0"/>
              </a:rPr>
              <a:t>Pokračování ve výzkumu a realizace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800" dirty="0">
                <a:latin typeface="Verdana" pitchFamily="34" charset="0"/>
              </a:rPr>
              <a:t>dalších studií</a:t>
            </a:r>
            <a:endParaRPr lang="fr-FR" sz="1800" dirty="0">
              <a:latin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>
              <a:solidFill>
                <a:srgbClr val="F5A925"/>
              </a:solidFill>
              <a:latin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>
              <a:solidFill>
                <a:srgbClr val="F5A925"/>
              </a:solidFill>
              <a:latin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dirty="0">
              <a:solidFill>
                <a:srgbClr val="F5A925"/>
              </a:solidFill>
              <a:latin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dirty="0" smtClean="0">
                <a:latin typeface="Verdana" pitchFamily="34" charset="0"/>
              </a:rPr>
              <a:t>(*) </a:t>
            </a:r>
            <a:r>
              <a:rPr lang="cs-CZ" sz="1600" dirty="0">
                <a:latin typeface="Verdana" pitchFamily="34" charset="0"/>
              </a:rPr>
              <a:t>informace uvedeny na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www.studie.danone.c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z</a:t>
            </a:r>
            <a:endParaRPr lang="fr-FR" sz="16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/>
          </a:p>
        </p:txBody>
      </p:sp>
      <p:pic>
        <p:nvPicPr>
          <p:cNvPr id="40963" name="Image 16" descr="Logo_Danon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4843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13476" t="25312" r="54297" b="31252"/>
          <a:stretch>
            <a:fillRect/>
          </a:stretch>
        </p:blipFill>
        <p:spPr bwMode="auto">
          <a:xfrm>
            <a:off x="6300192" y="1772816"/>
            <a:ext cx="2000250" cy="1684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 cstate="print"/>
          <a:srcRect l="12305" t="11250" r="15039" b="20799"/>
          <a:stretch>
            <a:fillRect/>
          </a:stretch>
        </p:blipFill>
        <p:spPr bwMode="auto">
          <a:xfrm>
            <a:off x="5260531" y="3717032"/>
            <a:ext cx="3398760" cy="1986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/>
              <a:t>Institut Danone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900" dirty="0" smtClean="0"/>
              <a:t>Nezávislá nadace řízená správní radou složenou z odborníků z oblasti vědy.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9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900" dirty="0"/>
              <a:t>H</a:t>
            </a:r>
            <a:r>
              <a:rPr lang="cs-CZ" sz="1900" dirty="0" smtClean="0"/>
              <a:t>lavním </a:t>
            </a:r>
            <a:r>
              <a:rPr lang="cs-CZ" sz="1900" dirty="0"/>
              <a:t>cílem je </a:t>
            </a:r>
            <a:r>
              <a:rPr lang="cs-CZ" sz="1900" b="1" dirty="0" smtClean="0"/>
              <a:t> </a:t>
            </a:r>
            <a:r>
              <a:rPr lang="cs-CZ" sz="1900" dirty="0"/>
              <a:t>podporovat výzkum v oblasti výživy, sloužit jako zdroj informací pro odbornou i laickou veřejnost, propojit znalosti a zkušenosti vědců, lékařů, pedagogů a zdravotních profesionálů, šířit získané poznatky mezi obyvatele a zdůrazňovat význam vazeb mezi výživou, dlouhodobým zdravím a duševní pohodou. </a:t>
            </a:r>
          </a:p>
          <a:p>
            <a:pPr marL="400050" lvl="1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1900" dirty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900" dirty="0" smtClean="0"/>
              <a:t>Poskytuje granty, podporuje </a:t>
            </a:r>
            <a:r>
              <a:rPr lang="cs-CZ" sz="1900" dirty="0"/>
              <a:t>odborné studie a  </a:t>
            </a:r>
            <a:r>
              <a:rPr lang="cs-CZ" sz="1900" dirty="0" smtClean="0"/>
              <a:t>publikace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900" dirty="0" smtClean="0"/>
              <a:t>Podporuje mladé: </a:t>
            </a:r>
            <a:r>
              <a:rPr lang="cs-CZ" sz="1900" dirty="0"/>
              <a:t>u</a:t>
            </a:r>
            <a:r>
              <a:rPr lang="cs-CZ" sz="1900" dirty="0" smtClean="0"/>
              <a:t>děluje Cenu </a:t>
            </a:r>
            <a:r>
              <a:rPr lang="cs-CZ" sz="1900" dirty="0"/>
              <a:t>mladého </a:t>
            </a:r>
            <a:r>
              <a:rPr lang="cs-CZ" sz="1900" dirty="0" smtClean="0"/>
              <a:t>vědce, poskytuje </a:t>
            </a:r>
            <a:r>
              <a:rPr lang="cs-CZ" sz="1900" dirty="0"/>
              <a:t>z</a:t>
            </a:r>
            <a:r>
              <a:rPr lang="cs-CZ" sz="1900" dirty="0" smtClean="0"/>
              <a:t>ahraniční </a:t>
            </a:r>
            <a:r>
              <a:rPr lang="cs-CZ" sz="1900" dirty="0"/>
              <a:t>stipendia do 30 </a:t>
            </a:r>
            <a:r>
              <a:rPr lang="cs-CZ" sz="1900" dirty="0" smtClean="0"/>
              <a:t>let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900" dirty="0" smtClean="0"/>
              <a:t>Zajišťuje edukační programy</a:t>
            </a:r>
            <a:endParaRPr lang="cs-CZ" sz="1900" dirty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900" dirty="0"/>
              <a:t>Z</a:t>
            </a:r>
            <a:r>
              <a:rPr lang="cs-CZ" sz="1900" dirty="0" smtClean="0"/>
              <a:t>a </a:t>
            </a:r>
            <a:r>
              <a:rPr lang="cs-CZ" sz="1900" dirty="0"/>
              <a:t>dobu existence </a:t>
            </a:r>
            <a:r>
              <a:rPr lang="cs-CZ" sz="1900" dirty="0" smtClean="0"/>
              <a:t>poskytl na podporu vědy a výzkumu v ČR  více než 13 milionů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19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900" dirty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275"/>
            <a:ext cx="2641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/>
              <a:t>Institut Danone-příklady studií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dirty="0" smtClean="0"/>
              <a:t>Genetická variabilita v genech pro desaturázy mastných kyselin jako možný faktor progrese diabetických komplikací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Diabetes </a:t>
            </a:r>
            <a:r>
              <a:rPr lang="cs-CZ" dirty="0" err="1" smtClean="0"/>
              <a:t>melitus</a:t>
            </a:r>
            <a:r>
              <a:rPr lang="cs-CZ" dirty="0" smtClean="0"/>
              <a:t> typu 1 u dětí - studie vyprazdňování žaludku s ohledem na dlouhodobou kompenzaci diabetu a možnosti jeho ovlivnění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Primární prevence ischemické choroby srdeční u dětí – výsledky celostátního </a:t>
            </a:r>
            <a:r>
              <a:rPr lang="cs-CZ" dirty="0" err="1" smtClean="0"/>
              <a:t>screeningu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Sledování faktorů ovlivňujících správný růst a vývoj adolescentních dívek se zaměřením na skelet a tělesné složení jako primární prevence osteoporózy a obezity.</a:t>
            </a:r>
            <a:endParaRPr lang="cs-CZ" dirty="0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275"/>
            <a:ext cx="2641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>
          <a:xfrm>
            <a:off x="885825" y="188913"/>
            <a:ext cx="8229600" cy="1143000"/>
          </a:xfrm>
        </p:spPr>
        <p:txBody>
          <a:bodyPr/>
          <a:lstStyle/>
          <a:p>
            <a:r>
              <a:rPr lang="cs-CZ" sz="3600" b="1" smtClean="0"/>
              <a:t>Projekty sociální odpovědnosti</a:t>
            </a:r>
          </a:p>
        </p:txBody>
      </p:sp>
      <p:pic>
        <p:nvPicPr>
          <p:cNvPr id="44034" name="Obrázek 3" descr="Danone logo_N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0" descr="2_jaz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75" y="2359025"/>
            <a:ext cx="1701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1" descr="4_pyramida_tleska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427288"/>
            <a:ext cx="16065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2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275" y="3868738"/>
            <a:ext cx="37655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 descr="Zdrava_Abeceda_final"/>
          <p:cNvPicPr>
            <a:picLocks noChangeAspect="1" noChangeArrowheads="1"/>
          </p:cNvPicPr>
          <p:nvPr/>
        </p:nvPicPr>
        <p:blipFill>
          <a:blip r:embed="rId6"/>
          <a:srcRect b="10468"/>
          <a:stretch>
            <a:fillRect/>
          </a:stretch>
        </p:blipFill>
        <p:spPr bwMode="auto">
          <a:xfrm>
            <a:off x="3635375" y="1000125"/>
            <a:ext cx="182086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5148263" y="4511675"/>
            <a:ext cx="3819525" cy="2154238"/>
          </a:xfrm>
          <a:ln>
            <a:solidFill>
              <a:schemeClr val="tx2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5148263" y="2359025"/>
            <a:ext cx="3816350" cy="20304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Calibri" pitchFamily="34" charset="0"/>
                <a:cs typeface="+mn-cs"/>
              </a:rPr>
              <a:t>ZDRAVÁ ABECEDA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Calibri" pitchFamily="34" charset="0"/>
                <a:cs typeface="+mn-cs"/>
              </a:rPr>
              <a:t>Akreditovaný vzdělávací program pro předškolní děti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  <a:cs typeface="+mn-cs"/>
              </a:rPr>
              <a:t>10% </a:t>
            </a:r>
            <a:r>
              <a:rPr lang="cs-CZ" dirty="0">
                <a:latin typeface="Calibri" pitchFamily="34" charset="0"/>
                <a:cs typeface="+mn-cs"/>
              </a:rPr>
              <a:t>českých školek </a:t>
            </a:r>
            <a:endParaRPr lang="en-US" dirty="0">
              <a:latin typeface="Calibri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Calibri" pitchFamily="34" charset="0"/>
                <a:cs typeface="+mn-cs"/>
              </a:rPr>
              <a:t>1300 vyškolených učitelek MŠ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Calibri" pitchFamily="34" charset="0"/>
                <a:cs typeface="+mn-cs"/>
              </a:rPr>
              <a:t>350 školek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Calibri" pitchFamily="34" charset="0"/>
                <a:cs typeface="+mn-cs"/>
              </a:rPr>
              <a:t>výměnu zkušeností pedagogů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/>
              <a:t>PPProjekty sociální odpovědnosti</a:t>
            </a:r>
            <a:endParaRPr lang="cs-CZ" sz="3600" smtClean="0"/>
          </a:p>
        </p:txBody>
      </p:sp>
      <p:pic>
        <p:nvPicPr>
          <p:cNvPr id="45058" name="Picture 2" descr="G:\_PR\Danone\Institut Danone\2008\Foto,grafika\CD_D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57613" y="1341438"/>
            <a:ext cx="866775" cy="863600"/>
          </a:xfrm>
        </p:spPr>
      </p:pic>
      <p:pic>
        <p:nvPicPr>
          <p:cNvPr id="45059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62163"/>
            <a:ext cx="226695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4787900" y="2047875"/>
            <a:ext cx="3960813" cy="2032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Výživa hrou aneb s Danem jíme zdravě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  <a:cs typeface="+mn-cs"/>
              </a:rPr>
              <a:t>v</a:t>
            </a:r>
            <a:r>
              <a:rPr lang="cs-CZ" dirty="0">
                <a:latin typeface="+mn-lt"/>
                <a:cs typeface="+mn-cs"/>
              </a:rPr>
              <a:t>ýukový program </a:t>
            </a:r>
            <a:r>
              <a:rPr lang="cs-CZ" dirty="0">
                <a:latin typeface="+mn-lt"/>
                <a:cs typeface="+mn-cs"/>
              </a:rPr>
              <a:t>určený předškolním dětem a žákům na prvním stupni </a:t>
            </a:r>
            <a:r>
              <a:rPr lang="cs-CZ" dirty="0">
                <a:latin typeface="+mn-lt"/>
                <a:cs typeface="+mn-cs"/>
              </a:rPr>
              <a:t>ZŠ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  <a:cs typeface="+mn-cs"/>
              </a:rPr>
              <a:t>skládá </a:t>
            </a:r>
            <a:r>
              <a:rPr lang="cs-CZ" dirty="0">
                <a:latin typeface="+mn-lt"/>
                <a:cs typeface="+mn-cs"/>
              </a:rPr>
              <a:t>se  z interaktivního výukového programu na CD, pracovních listů  a metodických pokynů pro pedagogy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  <a:cs typeface="+mn-cs"/>
              </a:rPr>
              <a:t>www.vyzivahrou.cz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19588"/>
            <a:ext cx="16446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552950"/>
            <a:ext cx="1636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1788" y="4356100"/>
            <a:ext cx="16335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6263" y="4505325"/>
            <a:ext cx="16367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6775" y="4416425"/>
            <a:ext cx="1643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19975" y="4518025"/>
            <a:ext cx="16970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Obrázek 20" descr="Danone logo_NEW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873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>
          <a:xfrm>
            <a:off x="539750" y="3213100"/>
            <a:ext cx="8229600" cy="1143000"/>
          </a:xfrm>
        </p:spPr>
        <p:txBody>
          <a:bodyPr/>
          <a:lstStyle/>
          <a:p>
            <a:r>
              <a:rPr lang="cs-CZ" b="1" smtClean="0"/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476250"/>
            <a:ext cx="8856663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900" b="1" dirty="0" smtClean="0"/>
              <a:t/>
            </a:r>
            <a:br>
              <a:rPr lang="cs-CZ" sz="2900" b="1" dirty="0" smtClean="0"/>
            </a:br>
            <a:r>
              <a:rPr lang="cs-CZ" sz="3800" b="1" dirty="0"/>
              <a:t>Mléko a mléčné výrobky </a:t>
            </a:r>
            <a:br>
              <a:rPr lang="cs-CZ" sz="3800" b="1" dirty="0"/>
            </a:br>
            <a:r>
              <a:rPr lang="cs-CZ" sz="3800" b="1" dirty="0"/>
              <a:t> - stabilita kostní tkáně, ochrana před obezitou</a:t>
            </a:r>
            <a:r>
              <a:rPr lang="cs-CZ" sz="3300" dirty="0" smtClean="0">
                <a:latin typeface="Arial" charset="0"/>
              </a:rPr>
              <a:t/>
            </a:r>
            <a:br>
              <a:rPr lang="cs-CZ" sz="3300" dirty="0" smtClean="0">
                <a:latin typeface="Arial" charset="0"/>
              </a:rPr>
            </a:br>
            <a:endParaRPr lang="cs-CZ" sz="3300" dirty="0" smtClean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7926388" cy="3540125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cs-CZ" sz="2000" b="1" dirty="0" smtClean="0">
                <a:latin typeface="Arial" charset="0"/>
              </a:rPr>
              <a:t>Stabilita kostní tkáně</a:t>
            </a:r>
            <a:r>
              <a:rPr lang="cs-CZ" sz="2000" dirty="0" smtClean="0">
                <a:latin typeface="Arial" charset="0"/>
              </a:rPr>
              <a:t> </a:t>
            </a:r>
          </a:p>
          <a:p>
            <a:pPr mar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None/>
              <a:defRPr/>
            </a:pPr>
            <a:endParaRPr lang="cs-CZ" sz="2000" dirty="0" smtClean="0">
              <a:latin typeface="Arial" charset="0"/>
            </a:endParaRPr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cs-CZ" sz="2000" dirty="0" smtClean="0">
                <a:latin typeface="Arial" charset="0"/>
              </a:rPr>
              <a:t>Mléko a mléčné výrobky jsou významným zdrojem vápníku, který je z těchto produktů také nejlépe vstřebáván a tím využíván v organismu </a:t>
            </a:r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cs-CZ" sz="2000" dirty="0" smtClean="0">
                <a:latin typeface="Arial" charset="0"/>
              </a:rPr>
              <a:t>Potřeba vápníku u dětí ve věku 3-8 let je ve vztahu k jednotce hmotnosti 4-2x větší než u dospělých</a:t>
            </a:r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cs-CZ" sz="2000" dirty="0" smtClean="0">
                <a:latin typeface="Arial" charset="0"/>
              </a:rPr>
              <a:t>Dostatečný příjem vápníku v dětství chrání organismus před osteoporózou ve stáří</a:t>
            </a:r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2000" dirty="0" smtClean="0">
              <a:latin typeface="Arial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cs-CZ" sz="2000" b="1" dirty="0" smtClean="0">
                <a:latin typeface="Arial" charset="0"/>
              </a:rPr>
              <a:t>Ochrana před obezitou</a:t>
            </a:r>
          </a:p>
          <a:p>
            <a:pPr mar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None/>
              <a:defRPr/>
            </a:pPr>
            <a:endParaRPr lang="cs-CZ" sz="2000" b="1" dirty="0" smtClean="0">
              <a:latin typeface="Arial" charset="0"/>
            </a:endParaRPr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cs-CZ" sz="2000" dirty="0" smtClean="0">
                <a:latin typeface="Arial" charset="0"/>
              </a:rPr>
              <a:t>Vápník společně s laktózou (mléčný cukr) snižuje riziko rozvoje obezity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smtClean="0"/>
              <a:t>Přítomnost vápníku, který je obsažen zvláště v mléce a mléčných výrobcích, zvyšuje exkreci tuků. Za větší přítomnosti vápníku v potravě se tak snižuje jejich resorpce.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endParaRPr lang="cs-CZ" sz="240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smtClean="0"/>
              <a:t>Vápník zasahuje i přímo do metabolismu tukových buněk. Uvádí se,  že vápník je významným aktivátorem lipogenních enzymů.  Vyšší příjem vápníku vede k supresi 1,25 hydroxy vitaminu D, což sníží hodnoty intracelulárního vápníku.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endParaRPr lang="cs-CZ" sz="240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smtClean="0"/>
              <a:t>Nižší hodnota intracelulárního vápníku stimuluje lipolýzu a  inhibuje lipogenezi. Zvyšuje se termogeneze a potlačuje se růst tukové tkáně. Význam má především příjem vápníku z mléka a mléčných výrobků. </a:t>
            </a:r>
          </a:p>
          <a:p>
            <a:endParaRPr lang="cs-CZ" smtClean="0"/>
          </a:p>
        </p:txBody>
      </p:sp>
      <p:sp>
        <p:nvSpPr>
          <p:cNvPr id="1843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b="1" smtClean="0"/>
              <a:t>Mléko a mléčné výrobky k prevenci rozvoje nadváhy a obezity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b="1" smtClean="0"/>
              <a:t>Výživová hodnota mléka a mléčných výrobků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 smtClean="0"/>
              <a:t>	BIOLOGICKÁ HODNOTA POTRAVIN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b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z hlediska využitelnosti jejich bílkovin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(procento absorbovaného dusíku z požitého množství)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/>
              <a:t>Vajíčko 100%    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/>
              <a:t>Kravské mléko 93% 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/>
              <a:t>Rybí maso 76%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/>
              <a:t>Hovězí maso 74% 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/>
              <a:t>Obilí 65%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/>
              <a:t>Loupaná rýže 64% 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/>
              <a:t>Sója 62%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549275"/>
            <a:ext cx="8991600" cy="1143000"/>
          </a:xfrm>
          <a:extLst>
            <a:ext uri="{909E8E84-426E-40DD-AFC4-6F175D3DCCD1}"/>
            <a:ext uri="{91240B29-F687-4F45-9708-019B960494DF}"/>
          </a:extLst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2"/>
                </a:solidFill>
              </a:rPr>
              <a:t> </a:t>
            </a:r>
            <a:r>
              <a:rPr lang="cs-CZ" sz="4000" b="1" dirty="0" smtClean="0"/>
              <a:t>Mléko a mléčné výrobky ve výživě dětí</a:t>
            </a:r>
            <a:br>
              <a:rPr lang="cs-CZ" sz="4000" b="1" dirty="0" smtClean="0"/>
            </a:br>
            <a:r>
              <a:rPr lang="cs-CZ" sz="4000" b="1" dirty="0" smtClean="0"/>
              <a:t> - doporučení</a:t>
            </a:r>
            <a:endParaRPr lang="cs-CZ" sz="4000" b="1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82000" cy="4114800"/>
          </a:xfrm>
        </p:spPr>
        <p:txBody>
          <a:bodyPr/>
          <a:lstStyle/>
          <a:p>
            <a:pPr algn="just"/>
            <a:endParaRPr lang="cs-CZ" b="1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68313" y="2133600"/>
          <a:ext cx="8208962" cy="346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21"/>
                <a:gridCol w="2736321"/>
                <a:gridCol w="2736321"/>
              </a:tblGrid>
              <a:tr h="1232296">
                <a:tc>
                  <a:txBody>
                    <a:bodyPr/>
                    <a:lstStyle/>
                    <a:p>
                      <a:pPr algn="just"/>
                      <a:endParaRPr lang="cs-CZ" sz="18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Mléko a mléčné výrobky</a:t>
                      </a:r>
                      <a:r>
                        <a:rPr lang="cs-CZ" sz="2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cs-CZ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 porce</a:t>
                      </a:r>
                      <a:endParaRPr lang="cs-CZ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</a:tr>
              <a:tr h="1049735"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Batole 1-3 roky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4 –</a:t>
                      </a:r>
                      <a:r>
                        <a:rPr lang="cs-CZ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5 porcí/ den 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125 ml mléka či jogurtu či 20 g sýra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</a:tr>
              <a:tr h="593329"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Předškolní věk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cs-CZ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– 4 porce/ den 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dtto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</a:tr>
              <a:tr h="593329"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Školní věk 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cs-CZ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– 3 porce/ den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dtto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5"/>
          <p:cNvSpPr txBox="1">
            <a:spLocks noChangeArrowheads="1"/>
          </p:cNvSpPr>
          <p:nvPr/>
        </p:nvSpPr>
        <p:spPr bwMode="auto">
          <a:xfrm rot="-2575661">
            <a:off x="296863" y="5854700"/>
            <a:ext cx="954087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Střední Evropa</a:t>
            </a:r>
          </a:p>
        </p:txBody>
      </p:sp>
      <p:sp>
        <p:nvSpPr>
          <p:cNvPr id="21506" name="TextBox 8"/>
          <p:cNvSpPr txBox="1">
            <a:spLocks noChangeArrowheads="1"/>
          </p:cNvSpPr>
          <p:nvPr/>
        </p:nvSpPr>
        <p:spPr bwMode="auto">
          <a:xfrm rot="-2575661">
            <a:off x="793750" y="5846763"/>
            <a:ext cx="844550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Nizozemsko </a:t>
            </a: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 rot="-2575661">
            <a:off x="1768475" y="5786438"/>
            <a:ext cx="736600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Německo  </a:t>
            </a: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 rot="-2575661">
            <a:off x="2179638" y="5794375"/>
            <a:ext cx="717550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Švýcarsko</a:t>
            </a: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 rot="-2575661">
            <a:off x="2781300" y="5737225"/>
            <a:ext cx="52387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Finsko</a:t>
            </a: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 rot="-2575661">
            <a:off x="3203575" y="5770563"/>
            <a:ext cx="576263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Dánsko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 rot="-2575661">
            <a:off x="3549650" y="5746750"/>
            <a:ext cx="698500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Rakousko</a:t>
            </a: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 rot="-2575661">
            <a:off x="3983038" y="5773738"/>
            <a:ext cx="696912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Bulharsko</a:t>
            </a:r>
          </a:p>
        </p:txBody>
      </p:sp>
      <p:sp>
        <p:nvSpPr>
          <p:cNvPr id="21513" name="TextBox 15"/>
          <p:cNvSpPr txBox="1">
            <a:spLocks noChangeArrowheads="1"/>
          </p:cNvSpPr>
          <p:nvPr/>
        </p:nvSpPr>
        <p:spPr bwMode="auto">
          <a:xfrm rot="-2575661">
            <a:off x="4483100" y="5789613"/>
            <a:ext cx="677863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Slovinsko</a:t>
            </a: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 rot="-2575661">
            <a:off x="1327150" y="5772150"/>
            <a:ext cx="627063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Švédsko</a:t>
            </a:r>
          </a:p>
        </p:txBody>
      </p:sp>
      <p:sp>
        <p:nvSpPr>
          <p:cNvPr id="21515" name="TextBox 17"/>
          <p:cNvSpPr txBox="1">
            <a:spLocks noChangeArrowheads="1"/>
          </p:cNvSpPr>
          <p:nvPr/>
        </p:nvSpPr>
        <p:spPr bwMode="auto">
          <a:xfrm rot="-2575661">
            <a:off x="5026025" y="5746750"/>
            <a:ext cx="550863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Norsko</a:t>
            </a:r>
          </a:p>
        </p:txBody>
      </p:sp>
      <p:sp>
        <p:nvSpPr>
          <p:cNvPr id="21516" name="TextBox 18"/>
          <p:cNvSpPr txBox="1">
            <a:spLocks noChangeArrowheads="1"/>
          </p:cNvSpPr>
          <p:nvPr/>
        </p:nvSpPr>
        <p:spPr bwMode="auto">
          <a:xfrm rot="-2575661">
            <a:off x="5445125" y="5738813"/>
            <a:ext cx="53022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/>
              <a:t>Polsko</a:t>
            </a:r>
          </a:p>
        </p:txBody>
      </p:sp>
      <p:sp>
        <p:nvSpPr>
          <p:cNvPr id="21517" name="TextBox 19"/>
          <p:cNvSpPr txBox="1">
            <a:spLocks noChangeArrowheads="1"/>
          </p:cNvSpPr>
          <p:nvPr/>
        </p:nvSpPr>
        <p:spPr bwMode="auto">
          <a:xfrm rot="-2575661">
            <a:off x="5451475" y="5919788"/>
            <a:ext cx="1057275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Česká Republika</a:t>
            </a:r>
          </a:p>
        </p:txBody>
      </p:sp>
      <p:sp>
        <p:nvSpPr>
          <p:cNvPr id="21518" name="TextBox 20"/>
          <p:cNvSpPr txBox="1">
            <a:spLocks noChangeArrowheads="1"/>
          </p:cNvSpPr>
          <p:nvPr/>
        </p:nvSpPr>
        <p:spPr bwMode="auto">
          <a:xfrm rot="-2575661">
            <a:off x="6248400" y="5803900"/>
            <a:ext cx="717550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Slovensko</a:t>
            </a:r>
          </a:p>
        </p:txBody>
      </p:sp>
      <p:sp>
        <p:nvSpPr>
          <p:cNvPr id="21519" name="TextBox 21"/>
          <p:cNvSpPr txBox="1">
            <a:spLocks noChangeArrowheads="1"/>
          </p:cNvSpPr>
          <p:nvPr/>
        </p:nvSpPr>
        <p:spPr bwMode="auto">
          <a:xfrm rot="-2575661">
            <a:off x="6783388" y="5762625"/>
            <a:ext cx="60007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Turecko</a:t>
            </a:r>
          </a:p>
        </p:txBody>
      </p:sp>
      <p:sp>
        <p:nvSpPr>
          <p:cNvPr id="21520" name="TextBox 22"/>
          <p:cNvSpPr txBox="1">
            <a:spLocks noChangeArrowheads="1"/>
          </p:cNvSpPr>
          <p:nvPr/>
        </p:nvSpPr>
        <p:spPr bwMode="auto">
          <a:xfrm rot="-2575661">
            <a:off x="7129463" y="5780088"/>
            <a:ext cx="698500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Maďarsko</a:t>
            </a:r>
          </a:p>
        </p:txBody>
      </p:sp>
      <p:sp>
        <p:nvSpPr>
          <p:cNvPr id="21521" name="TextBox 23"/>
          <p:cNvSpPr txBox="1">
            <a:spLocks noChangeArrowheads="1"/>
          </p:cNvSpPr>
          <p:nvPr/>
        </p:nvSpPr>
        <p:spPr bwMode="auto">
          <a:xfrm rot="-2575661">
            <a:off x="7724775" y="5719763"/>
            <a:ext cx="511175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Řecko</a:t>
            </a:r>
          </a:p>
        </p:txBody>
      </p:sp>
      <p:sp>
        <p:nvSpPr>
          <p:cNvPr id="21522" name="TextBox 24"/>
          <p:cNvSpPr txBox="1">
            <a:spLocks noChangeArrowheads="1"/>
          </p:cNvSpPr>
          <p:nvPr/>
        </p:nvSpPr>
        <p:spPr bwMode="auto">
          <a:xfrm rot="-2575661">
            <a:off x="7937500" y="5810250"/>
            <a:ext cx="736600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900"/>
              <a:t>Rumunsko</a:t>
            </a:r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>
            <a:off x="5221288" y="6175375"/>
            <a:ext cx="3887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200" i="1">
                <a:solidFill>
                  <a:srgbClr val="000000"/>
                </a:solidFill>
              </a:rPr>
              <a:t>Zdroj: Global S</a:t>
            </a:r>
            <a:r>
              <a:rPr lang="en-US" sz="1200" i="1">
                <a:solidFill>
                  <a:srgbClr val="000000"/>
                </a:solidFill>
              </a:rPr>
              <a:t>&amp;I</a:t>
            </a:r>
            <a:r>
              <a:rPr lang="cs-CZ" sz="1200" i="1">
                <a:solidFill>
                  <a:srgbClr val="000000"/>
                </a:solidFill>
              </a:rPr>
              <a:t>, 2012</a:t>
            </a:r>
          </a:p>
        </p:txBody>
      </p:sp>
      <p:pic>
        <p:nvPicPr>
          <p:cNvPr id="21524" name="Obrázek 27" descr="před norw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022350"/>
            <a:ext cx="32686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Obrázek 29" descr="nad sweden.png"/>
          <p:cNvPicPr>
            <a:picLocks noChangeAspect="1"/>
          </p:cNvPicPr>
          <p:nvPr/>
        </p:nvPicPr>
        <p:blipFill>
          <a:blip r:embed="rId3"/>
          <a:srcRect r="5515" b="7172"/>
          <a:stretch>
            <a:fillRect/>
          </a:stretch>
        </p:blipFill>
        <p:spPr bwMode="auto">
          <a:xfrm>
            <a:off x="1620838" y="981075"/>
            <a:ext cx="287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Obrázek 30" descr="začátek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981075"/>
            <a:ext cx="1497012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TextovéPole 31"/>
          <p:cNvSpPr txBox="1">
            <a:spLocks noChangeArrowheads="1"/>
          </p:cNvSpPr>
          <p:nvPr/>
        </p:nvSpPr>
        <p:spPr bwMode="auto">
          <a:xfrm>
            <a:off x="1620838" y="1701800"/>
            <a:ext cx="7921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/>
              <a:t>36,4</a:t>
            </a:r>
          </a:p>
        </p:txBody>
      </p:sp>
      <p:pic>
        <p:nvPicPr>
          <p:cNvPr id="21528" name="Zástupný symbol pro obsah 34" descr="Norway graf.png"/>
          <p:cNvPicPr>
            <a:picLocks noGrp="1" noChangeAspect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076825" y="1003300"/>
            <a:ext cx="3743325" cy="4657725"/>
          </a:xfrm>
        </p:spPr>
      </p:pic>
      <p:pic>
        <p:nvPicPr>
          <p:cNvPr id="21529" name="Obrázek 28" descr="švédsko sloupeče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7675" y="2012950"/>
            <a:ext cx="190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0" name="Nadpis 1"/>
          <p:cNvSpPr>
            <a:spLocks noGrp="1"/>
          </p:cNvSpPr>
          <p:nvPr>
            <p:ph type="title" idx="4294967295"/>
          </p:nvPr>
        </p:nvSpPr>
        <p:spPr>
          <a:xfrm>
            <a:off x="139700" y="-1588"/>
            <a:ext cx="8991600" cy="1227138"/>
          </a:xfrm>
        </p:spPr>
        <p:txBody>
          <a:bodyPr/>
          <a:lstStyle/>
          <a:p>
            <a:r>
              <a:rPr lang="cs-CZ" sz="3600" b="1" smtClean="0"/>
              <a:t>Spotřeba mléčných výrobků na hlavu </a:t>
            </a:r>
            <a:br>
              <a:rPr lang="cs-CZ" sz="3600" b="1" smtClean="0"/>
            </a:br>
            <a:r>
              <a:rPr lang="cs-CZ" sz="3600" b="1" smtClean="0"/>
              <a:t>– porovnání zemí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files.viaweb.cz/image/4/chci-dobre-vypadat-pece-o-telo/chy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1438"/>
            <a:ext cx="72009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3200" b="1" smtClean="0"/>
              <a:t>ČR - Vývoj spotřeby mléka a mléčných výrobků            v hodnotě mléčného ekvivalentu (bez másla)</a:t>
            </a:r>
            <a:endParaRPr lang="de-DE" sz="3200" b="1" smtClean="0"/>
          </a:p>
        </p:txBody>
      </p:sp>
      <p:graphicFrame>
        <p:nvGraphicFramePr>
          <p:cNvPr id="22531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06400" y="1362075"/>
          <a:ext cx="8331200" cy="4814888"/>
        </p:xfrm>
        <a:graphic>
          <a:graphicData uri="http://schemas.openxmlformats.org/presentationml/2006/ole">
            <p:oleObj spid="_x0000_s22531" r:id="rId4" imgW="8327858" imgH="4816257" progId="Excel.Chart.8">
              <p:embed/>
            </p:oleObj>
          </a:graphicData>
        </a:graphic>
      </p:graphicFrame>
      <p:sp>
        <p:nvSpPr>
          <p:cNvPr id="5" name="Ovál 4"/>
          <p:cNvSpPr/>
          <p:nvPr/>
        </p:nvSpPr>
        <p:spPr>
          <a:xfrm>
            <a:off x="7667625" y="2276475"/>
            <a:ext cx="1476375" cy="598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227,6 kg</a:t>
            </a:r>
            <a:endParaRPr lang="de-DE" b="1" dirty="0"/>
          </a:p>
        </p:txBody>
      </p:sp>
      <p:sp>
        <p:nvSpPr>
          <p:cNvPr id="6" name="Šipka dolů 5"/>
          <p:cNvSpPr/>
          <p:nvPr/>
        </p:nvSpPr>
        <p:spPr>
          <a:xfrm rot="1443375">
            <a:off x="8329613" y="2941638"/>
            <a:ext cx="130175" cy="598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263650" y="2135188"/>
            <a:ext cx="4337050" cy="161290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962650" y="2206625"/>
            <a:ext cx="2233613" cy="962025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71450" y="0"/>
            <a:ext cx="8929688" cy="908050"/>
          </a:xfrm>
        </p:spPr>
        <p:txBody>
          <a:bodyPr/>
          <a:lstStyle/>
          <a:p>
            <a:r>
              <a:rPr lang="cs-CZ" sz="3200" b="1" smtClean="0"/>
              <a:t>Druhy živých mikroorganismů v mléčných výrobcích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338" y="908050"/>
            <a:ext cx="6973887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1325</Words>
  <Application>Microsoft Office PowerPoint</Application>
  <PresentationFormat>Předvádění na obrazovce (4:3)</PresentationFormat>
  <Paragraphs>242</Paragraphs>
  <Slides>27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Calibri</vt:lpstr>
      <vt:lpstr>Arial</vt:lpstr>
      <vt:lpstr>Wingdings</vt:lpstr>
      <vt:lpstr>Times New Roman</vt:lpstr>
      <vt:lpstr>Verdana</vt:lpstr>
      <vt:lpstr>Motiv systému Office</vt:lpstr>
      <vt:lpstr>Motiv systému Office</vt:lpstr>
      <vt:lpstr>Graf</vt:lpstr>
      <vt:lpstr>Graf aplikace Microsoft Excel</vt:lpstr>
      <vt:lpstr>Mléčné výrobky – součást zdravé výživy</vt:lpstr>
      <vt:lpstr>Proč mléko a mléčné výrobky</vt:lpstr>
      <vt:lpstr> Mléko a mléčné výrobky   - stabilita kostní tkáně, ochrana před obezitou </vt:lpstr>
      <vt:lpstr>Mléko a mléčné výrobky k prevenci rozvoje nadváhy a obezity</vt:lpstr>
      <vt:lpstr>Výživová hodnota mléka a mléčných výrobků</vt:lpstr>
      <vt:lpstr> Mléko a mléčné výrobky ve výživě dětí  - doporučení</vt:lpstr>
      <vt:lpstr>Spotřeba mléčných výrobků na hlavu  – porovnání zemí</vt:lpstr>
      <vt:lpstr>ČR - Vývoj spotřeby mléka a mléčných výrobků            v hodnotě mléčného ekvivalentu (bez másla)</vt:lpstr>
      <vt:lpstr>Druhy živých mikroorganismů v mléčných výrobcích</vt:lpstr>
      <vt:lpstr>Kysané mléčné výrobky podle tučnosti</vt:lpstr>
      <vt:lpstr>Obliba mléka a mléčných výrobků u dětí  - ze studií z r. 2007 a 2010</vt:lpstr>
      <vt:lpstr>Konzumace mléka a mléčných výrobků z výsledků studie -  4351 dětí</vt:lpstr>
      <vt:lpstr>Negativní medializace – mýty o jogurtech</vt:lpstr>
      <vt:lpstr>Mýtus číslo 1</vt:lpstr>
      <vt:lpstr>Argumentace</vt:lpstr>
      <vt:lpstr>Mýtus číslo 3</vt:lpstr>
      <vt:lpstr>Argumentace</vt:lpstr>
      <vt:lpstr>Mýtus číslo 5</vt:lpstr>
      <vt:lpstr>Argumentace</vt:lpstr>
      <vt:lpstr> Brožura Fakta a mýty o jogurtech</vt:lpstr>
      <vt:lpstr>Danone – věda a výzkum</vt:lpstr>
      <vt:lpstr>Klinické studie  - garance zdravotních účinků našich výrobků</vt:lpstr>
      <vt:lpstr>Institut Danone </vt:lpstr>
      <vt:lpstr>Institut Danone-příklady studií</vt:lpstr>
      <vt:lpstr>Projekty sociální odpovědnosti</vt:lpstr>
      <vt:lpstr>PPProjekty sociální odpovědnosti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Mléčné výrobky – součást zdravé výživy</dc:title>
  <dc:creator>Mahulena Poliakova</dc:creator>
  <cp:lastModifiedBy>tlaskal</cp:lastModifiedBy>
  <cp:revision>32</cp:revision>
  <dcterms:created xsi:type="dcterms:W3CDTF">2012-11-13T10:17:16Z</dcterms:created>
  <dcterms:modified xsi:type="dcterms:W3CDTF">2012-11-20T08:13:41Z</dcterms:modified>
</cp:coreProperties>
</file>