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drawings/legacyDiagramText4.bin" ContentType="application/vnd.ms-office.legacyDiagramTex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drawings/legacyDiagramText5.bin" ContentType="application/vnd.ms-office.legacyDiagramText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ppt/drawings/legacyDiagramText1.bin" ContentType="application/vnd.ms-office.legacyDiagramText"/>
  <Override PartName="/ppt/drawings/legacyDiagramText3.bin" ContentType="application/vnd.ms-office.legacyDiagramTex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rawings/legacyDiagramText2.bin" ContentType="application/vnd.ms-office.legacyDiagramText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4"/>
  </p:notesMasterIdLst>
  <p:sldIdLst>
    <p:sldId id="314" r:id="rId2"/>
    <p:sldId id="295" r:id="rId3"/>
    <p:sldId id="578" r:id="rId4"/>
    <p:sldId id="436" r:id="rId5"/>
    <p:sldId id="438" r:id="rId6"/>
    <p:sldId id="439" r:id="rId7"/>
    <p:sldId id="480" r:id="rId8"/>
    <p:sldId id="481" r:id="rId9"/>
    <p:sldId id="441" r:id="rId10"/>
    <p:sldId id="468" r:id="rId11"/>
    <p:sldId id="470" r:id="rId12"/>
    <p:sldId id="473" r:id="rId13"/>
    <p:sldId id="476" r:id="rId14"/>
    <p:sldId id="477" r:id="rId15"/>
    <p:sldId id="479" r:id="rId16"/>
    <p:sldId id="444" r:id="rId17"/>
    <p:sldId id="600" r:id="rId18"/>
    <p:sldId id="559" r:id="rId19"/>
    <p:sldId id="490" r:id="rId20"/>
    <p:sldId id="560" r:id="rId21"/>
    <p:sldId id="491" r:id="rId22"/>
    <p:sldId id="492" r:id="rId23"/>
    <p:sldId id="318" r:id="rId24"/>
    <p:sldId id="321" r:id="rId25"/>
    <p:sldId id="319" r:id="rId26"/>
    <p:sldId id="447" r:id="rId27"/>
    <p:sldId id="390" r:id="rId28"/>
    <p:sldId id="391" r:id="rId29"/>
    <p:sldId id="392" r:id="rId30"/>
    <p:sldId id="402" r:id="rId31"/>
    <p:sldId id="562" r:id="rId32"/>
    <p:sldId id="328" r:id="rId33"/>
    <p:sldId id="581" r:id="rId34"/>
    <p:sldId id="601" r:id="rId35"/>
    <p:sldId id="602" r:id="rId36"/>
    <p:sldId id="565" r:id="rId37"/>
    <p:sldId id="564" r:id="rId38"/>
    <p:sldId id="332" r:id="rId39"/>
    <p:sldId id="454" r:id="rId40"/>
    <p:sldId id="518" r:id="rId41"/>
    <p:sldId id="519" r:id="rId42"/>
    <p:sldId id="520" r:id="rId43"/>
    <p:sldId id="568" r:id="rId44"/>
    <p:sldId id="569" r:id="rId45"/>
    <p:sldId id="582" r:id="rId46"/>
    <p:sldId id="572" r:id="rId47"/>
    <p:sldId id="603" r:id="rId48"/>
    <p:sldId id="604" r:id="rId49"/>
    <p:sldId id="337" r:id="rId50"/>
    <p:sldId id="585" r:id="rId51"/>
    <p:sldId id="583" r:id="rId52"/>
    <p:sldId id="584" r:id="rId53"/>
    <p:sldId id="586" r:id="rId54"/>
    <p:sldId id="587" r:id="rId55"/>
    <p:sldId id="588" r:id="rId56"/>
    <p:sldId id="590" r:id="rId57"/>
    <p:sldId id="605" r:id="rId58"/>
    <p:sldId id="592" r:id="rId59"/>
    <p:sldId id="591" r:id="rId60"/>
    <p:sldId id="593" r:id="rId61"/>
    <p:sldId id="594" r:id="rId62"/>
    <p:sldId id="595" r:id="rId63"/>
    <p:sldId id="606" r:id="rId64"/>
    <p:sldId id="580" r:id="rId65"/>
    <p:sldId id="599" r:id="rId66"/>
    <p:sldId id="596" r:id="rId67"/>
    <p:sldId id="597" r:id="rId68"/>
    <p:sldId id="405" r:id="rId69"/>
    <p:sldId id="525" r:id="rId70"/>
    <p:sldId id="533" r:id="rId71"/>
    <p:sldId id="341" r:id="rId72"/>
    <p:sldId id="494" r:id="rId73"/>
    <p:sldId id="607" r:id="rId74"/>
    <p:sldId id="608" r:id="rId75"/>
    <p:sldId id="610" r:id="rId76"/>
    <p:sldId id="609" r:id="rId77"/>
    <p:sldId id="574" r:id="rId78"/>
    <p:sldId id="555" r:id="rId79"/>
    <p:sldId id="535" r:id="rId80"/>
    <p:sldId id="598" r:id="rId81"/>
    <p:sldId id="496" r:id="rId82"/>
    <p:sldId id="509" r:id="rId83"/>
    <p:sldId id="611" r:id="rId84"/>
    <p:sldId id="612" r:id="rId85"/>
    <p:sldId id="556" r:id="rId86"/>
    <p:sldId id="528" r:id="rId87"/>
    <p:sldId id="529" r:id="rId88"/>
    <p:sldId id="613" r:id="rId89"/>
    <p:sldId id="539" r:id="rId90"/>
    <p:sldId id="540" r:id="rId91"/>
    <p:sldId id="541" r:id="rId92"/>
    <p:sldId id="536" r:id="rId93"/>
    <p:sldId id="526" r:id="rId94"/>
    <p:sldId id="614" r:id="rId95"/>
    <p:sldId id="615" r:id="rId96"/>
    <p:sldId id="538" r:id="rId97"/>
    <p:sldId id="542" r:id="rId98"/>
    <p:sldId id="544" r:id="rId99"/>
    <p:sldId id="547" r:id="rId100"/>
    <p:sldId id="546" r:id="rId101"/>
    <p:sldId id="557" r:id="rId102"/>
    <p:sldId id="530" r:id="rId103"/>
    <p:sldId id="344" r:id="rId104"/>
    <p:sldId id="505" r:id="rId105"/>
    <p:sldId id="503" r:id="rId106"/>
    <p:sldId id="504" r:id="rId107"/>
    <p:sldId id="579" r:id="rId108"/>
    <p:sldId id="345" r:id="rId109"/>
    <p:sldId id="622" r:id="rId110"/>
    <p:sldId id="379" r:id="rId111"/>
    <p:sldId id="381" r:id="rId112"/>
    <p:sldId id="446" r:id="rId113"/>
    <p:sldId id="413" r:id="rId114"/>
    <p:sldId id="347" r:id="rId115"/>
    <p:sldId id="348" r:id="rId116"/>
    <p:sldId id="350" r:id="rId117"/>
    <p:sldId id="548" r:id="rId118"/>
    <p:sldId id="549" r:id="rId119"/>
    <p:sldId id="550" r:id="rId120"/>
    <p:sldId id="551" r:id="rId121"/>
    <p:sldId id="552" r:id="rId122"/>
    <p:sldId id="374" r:id="rId123"/>
    <p:sldId id="360" r:id="rId124"/>
    <p:sldId id="620" r:id="rId125"/>
    <p:sldId id="617" r:id="rId126"/>
    <p:sldId id="618" r:id="rId127"/>
    <p:sldId id="621" r:id="rId128"/>
    <p:sldId id="619" r:id="rId129"/>
    <p:sldId id="507" r:id="rId130"/>
    <p:sldId id="367" r:id="rId131"/>
    <p:sldId id="368" r:id="rId132"/>
    <p:sldId id="377" r:id="rId1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8767" autoAdjust="0"/>
    <p:restoredTop sz="88914" autoAdjust="0"/>
  </p:normalViewPr>
  <p:slideViewPr>
    <p:cSldViewPr>
      <p:cViewPr varScale="1">
        <p:scale>
          <a:sx n="64" d="100"/>
          <a:sy n="64" d="100"/>
        </p:scale>
        <p:origin x="-2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microsoft.com/office/2006/relationships/legacyDocTextInfo" Target="legacyDocTextInfo.bin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ACACBD3-5F01-41C1-9F1B-FE6BCF6EC5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227A0-0E77-499F-A44F-4A4C9B4665BD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9625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Založení Úřadu pro potraviny 1.4.2005</a:t>
            </a:r>
          </a:p>
          <a:p>
            <a:pPr eaLnBrk="1" hangingPunct="1"/>
            <a:r>
              <a:rPr lang="cs-CZ" smtClean="0"/>
              <a:t>Aktuální struktura úřadu pro potraviny</a:t>
            </a:r>
          </a:p>
          <a:p>
            <a:pPr eaLnBrk="1" hangingPunct="1"/>
            <a:r>
              <a:rPr lang="cs-CZ" smtClean="0"/>
              <a:t>Hlavní úkoly úřadu pro potraviny</a:t>
            </a:r>
          </a:p>
        </p:txBody>
      </p:sp>
      <p:sp>
        <p:nvSpPr>
          <p:cNvPr id="96261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D6201B-DD00-421A-B119-74F3CF38D260}" type="slidenum">
              <a:rPr lang="cs-CZ" sz="1200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cs-CZ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4AFAD-85E7-4B7A-9CE7-E7F35213932D}" type="slidenum">
              <a:rPr lang="cs-CZ" smtClean="0"/>
              <a:pPr/>
              <a:t>97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ACBD3-5F01-41C1-9F1B-FE6BCF6EC554}" type="slidenum">
              <a:rPr lang="cs-CZ" smtClean="0"/>
              <a:pPr>
                <a:defRPr/>
              </a:pPr>
              <a:t>115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DCA141-D6B6-467C-9C37-D0EC941957C2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0DC109-3F05-41BF-9284-0D04A1023713}" type="slidenum">
              <a:rPr lang="cs-CZ" sz="1200"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cs-CZ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CE8CC8-09E3-4A6F-A0D8-92D6513F46B2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9830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Kontrola bezpečnosti potravin a krmiv je komplexní systém, zahrnující více institucí v různých rezortech, správné fungování celého systému je podpořeno vzájemnou spoluprací jak na centrální tak na regionální úrovni.</a:t>
            </a:r>
          </a:p>
        </p:txBody>
      </p:sp>
      <p:sp>
        <p:nvSpPr>
          <p:cNvPr id="98309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22D5F26-3669-43FD-8FE5-8DB6158968D8}" type="slidenum">
              <a:rPr lang="cs-CZ" sz="1200">
                <a:latin typeface="Times New Roman" pitchFamily="18" charset="0"/>
                <a:cs typeface="Times New Roman" pitchFamily="18" charset="0"/>
              </a:rPr>
              <a:pPr algn="r"/>
              <a:t>10</a:t>
            </a:fld>
            <a:endParaRPr lang="cs-CZ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E8165-D459-43BA-9946-784D18642DEE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9933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S výjimkou výroby potravin živočišného původu, která kontrolovaná SVS ČR</a:t>
            </a:r>
          </a:p>
        </p:txBody>
      </p:sp>
      <p:sp>
        <p:nvSpPr>
          <p:cNvPr id="9933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5F6673-562F-4CCC-AE46-FA31A95B1F34}" type="slidenum">
              <a:rPr lang="cs-CZ" sz="1200">
                <a:latin typeface="Times New Roman" pitchFamily="18" charset="0"/>
                <a:cs typeface="Times New Roman" pitchFamily="18" charset="0"/>
              </a:rPr>
              <a:pPr algn="r"/>
              <a:t>11</a:t>
            </a:fld>
            <a:endParaRPr lang="cs-CZ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0B4AD-B001-473E-A273-BA550AF8715A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10035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Dozor nad prováděním klasifikace těl jatečně upravených zvířat - SEUROP</a:t>
            </a:r>
          </a:p>
        </p:txBody>
      </p:sp>
      <p:sp>
        <p:nvSpPr>
          <p:cNvPr id="10035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252F92-31E8-4979-A95C-0F8BAEA42481}" type="slidenum">
              <a:rPr lang="cs-CZ" sz="1200">
                <a:latin typeface="Times New Roman" pitchFamily="18" charset="0"/>
                <a:cs typeface="Times New Roman" pitchFamily="18" charset="0"/>
              </a:rPr>
              <a:pPr algn="r"/>
              <a:t>13</a:t>
            </a:fld>
            <a:endParaRPr lang="cs-CZ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ACBD3-5F01-41C1-9F1B-FE6BCF6EC554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F762C-5253-4973-927B-432E336D7C8C}" type="slidenum">
              <a:rPr lang="cs-CZ" smtClean="0"/>
              <a:pPr/>
              <a:t>89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A8105-AD06-486D-BE4D-B96311DB30B8}" type="slidenum">
              <a:rPr lang="cs-CZ" smtClean="0"/>
              <a:pPr/>
              <a:t>90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4AFAD-85E7-4B7A-9CE7-E7F35213932D}" type="slidenum">
              <a:rPr lang="cs-CZ" smtClean="0"/>
              <a:pPr/>
              <a:t>91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1676400"/>
            <a:ext cx="1943100" cy="3962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1676400"/>
            <a:ext cx="5676900" cy="3962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3048000"/>
            <a:ext cx="3810000" cy="2590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3810000" cy="2590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3048000"/>
            <a:ext cx="3810000" cy="2590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3048000"/>
            <a:ext cx="3810000" cy="2590800"/>
          </a:xfrm>
        </p:spPr>
        <p:txBody>
          <a:bodyPr/>
          <a:lstStyle/>
          <a:p>
            <a:pPr lvl="0"/>
            <a:endParaRPr lang="cs-CZ" noProof="0" smtClean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3048000"/>
            <a:ext cx="77724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5800" y="4419600"/>
            <a:ext cx="77724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30480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30480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4196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4196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3048000"/>
            <a:ext cx="3810000" cy="2590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30480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419600"/>
            <a:ext cx="3810000" cy="1219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3048000"/>
            <a:ext cx="38100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38100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76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048000"/>
            <a:ext cx="777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9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hyperlink" Target="http://images.google.com/imgres?imgurl=http://www.herbalvitality.info/herbalife_formula_1_cappuccino.jpg&amp;imgrefurl=http://www.herbalvitality.info/&amp;h=269&amp;w=209&amp;sz=5&amp;tbnid=kzFv_68XPbIJ:&amp;tbnh=108&amp;tbnw=83&amp;hl=cs&amp;start=19&amp;prev=/images?q=herbalife&amp;svnum=10&amp;hl=cs&amp;lr=&amp;sa=N" TargetMode="External"/><Relationship Id="rId18" Type="http://schemas.openxmlformats.org/officeDocument/2006/relationships/image" Target="../media/image83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1.jpeg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80.jpeg"/><Relationship Id="rId5" Type="http://schemas.openxmlformats.org/officeDocument/2006/relationships/image" Target="../media/image78.jpeg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79.jpeg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82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/>
          <a:p>
            <a:r>
              <a:rPr lang="cs-CZ" sz="3200" i="1" smtClean="0"/>
              <a:t/>
            </a:r>
            <a:br>
              <a:rPr lang="cs-CZ" sz="3200" i="1" smtClean="0"/>
            </a:br>
            <a:r>
              <a:rPr lang="cs-CZ" sz="3200" i="1" smtClean="0"/>
              <a:t/>
            </a:r>
            <a:br>
              <a:rPr lang="cs-CZ" sz="3200" i="1" smtClean="0"/>
            </a:br>
            <a:r>
              <a:rPr lang="cs-CZ" sz="3200" i="1" smtClean="0"/>
              <a:t/>
            </a:r>
            <a:br>
              <a:rPr lang="cs-CZ" sz="3200" i="1" smtClean="0"/>
            </a:br>
            <a:r>
              <a:rPr lang="cs-CZ" i="1" smtClean="0"/>
              <a:t/>
            </a:r>
            <a:br>
              <a:rPr lang="cs-CZ" i="1" smtClean="0"/>
            </a:br>
            <a:r>
              <a:rPr lang="cs-CZ" sz="6000" b="1" i="1" smtClean="0">
                <a:solidFill>
                  <a:srgbClr val="FF6600"/>
                </a:solidFill>
              </a:rPr>
              <a:t/>
            </a:r>
            <a:br>
              <a:rPr lang="cs-CZ" sz="6000" b="1" i="1" smtClean="0">
                <a:solidFill>
                  <a:srgbClr val="FF6600"/>
                </a:solidFill>
              </a:rPr>
            </a:br>
            <a:r>
              <a:rPr lang="cs-CZ" sz="6000" b="1" i="1" smtClean="0">
                <a:solidFill>
                  <a:srgbClr val="FF6600"/>
                </a:solidFill>
              </a:rPr>
              <a:t/>
            </a:r>
            <a:br>
              <a:rPr lang="cs-CZ" sz="6000" b="1" i="1" smtClean="0">
                <a:solidFill>
                  <a:srgbClr val="FF6600"/>
                </a:solidFill>
              </a:rPr>
            </a:br>
            <a:r>
              <a:rPr lang="cs-CZ" sz="6000" b="1" i="1" smtClean="0">
                <a:solidFill>
                  <a:srgbClr val="FF6600"/>
                </a:solidFill>
              </a:rPr>
              <a:t/>
            </a:r>
            <a:br>
              <a:rPr lang="cs-CZ" sz="6000" b="1" i="1" smtClean="0">
                <a:solidFill>
                  <a:srgbClr val="FF6600"/>
                </a:solidFill>
              </a:rPr>
            </a:br>
            <a:r>
              <a:rPr lang="cs-CZ" i="1" smtClean="0"/>
              <a:t/>
            </a:r>
            <a:br>
              <a:rPr lang="cs-CZ" i="1" smtClean="0"/>
            </a:br>
            <a:r>
              <a:rPr lang="cs-CZ" sz="3600" i="1" smtClean="0"/>
              <a:t/>
            </a:r>
            <a:br>
              <a:rPr lang="cs-CZ" sz="3600" i="1" smtClean="0"/>
            </a:br>
            <a:r>
              <a:rPr lang="cs-CZ" sz="3200" b="1" i="1" smtClean="0"/>
              <a:t>Ministerstvo zemědělství</a:t>
            </a:r>
            <a:r>
              <a:rPr lang="cs-CZ" sz="3600" i="1" smtClean="0"/>
              <a:t> ČR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195513" y="2060575"/>
            <a:ext cx="6624637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0" y="2133600"/>
            <a:ext cx="8353425" cy="187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77"/>
              </a:avLst>
            </a:prstTxWarp>
          </a:bodyPr>
          <a:lstStyle/>
          <a:p>
            <a:pPr algn="ctr"/>
            <a:r>
              <a:rPr lang="cs-CZ" sz="1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BEZPEČNOST  POTRAVIN</a:t>
            </a:r>
          </a:p>
          <a:p>
            <a:pPr algn="ctr"/>
            <a:r>
              <a:rPr lang="cs-CZ" sz="1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V České republice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Kdo </a:t>
            </a: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sleduje</a:t>
            </a: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kvalitu a  bezpe</a:t>
            </a: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č</a:t>
            </a: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nost potravin</a:t>
            </a:r>
            <a:r>
              <a:rPr lang="cs-CZ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endParaRPr lang="en-GB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3124200"/>
            <a:ext cx="77724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smtClean="0"/>
              <a:t>Státní zemědělská a potravinářská inspekce (SZPI)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smtClean="0"/>
              <a:t>Státní veterinární správa (SVS)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smtClean="0"/>
              <a:t>Ústřední kontrolní a zkušební ústav zemědělský (ÚKZÚZ)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smtClean="0"/>
              <a:t>Orgány ochrany veřejného zdraví Ministerstva zdravotnictví</a:t>
            </a:r>
          </a:p>
          <a:p>
            <a:pPr eaLnBrk="1" hangingPunct="1">
              <a:lnSpc>
                <a:spcPct val="90000"/>
              </a:lnSpc>
            </a:pPr>
            <a:endParaRPr lang="en-GB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cs-CZ" dirty="0" smtClean="0"/>
              <a:t>Na www.</a:t>
            </a:r>
            <a:r>
              <a:rPr lang="cs-CZ" dirty="0" err="1" smtClean="0"/>
              <a:t>viscojis.cz</a:t>
            </a:r>
            <a:r>
              <a:rPr lang="cs-CZ" dirty="0" smtClean="0"/>
              <a:t>/</a:t>
            </a:r>
            <a:r>
              <a:rPr lang="cs-CZ" dirty="0" err="1" smtClean="0"/>
              <a:t>teens</a:t>
            </a:r>
            <a:r>
              <a:rPr lang="cs-CZ" dirty="0" smtClean="0"/>
              <a:t> připravujme 2012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1752600"/>
          </a:xfrm>
        </p:spPr>
        <p:txBody>
          <a:bodyPr/>
          <a:lstStyle/>
          <a:p>
            <a:r>
              <a:rPr lang="cs-CZ" dirty="0" smtClean="0"/>
              <a:t>Pracovní sešity pro dětí </a:t>
            </a:r>
          </a:p>
          <a:p>
            <a:r>
              <a:rPr lang="cs-CZ" dirty="0" smtClean="0"/>
              <a:t>6-7 tříd ZDŠ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3068960"/>
            <a:ext cx="7772400" cy="1143000"/>
          </a:xfrm>
        </p:spPr>
        <p:txBody>
          <a:bodyPr/>
          <a:lstStyle/>
          <a:p>
            <a:r>
              <a:rPr lang="cs-CZ" dirty="0" smtClean="0"/>
              <a:t>Aktivity pro děti 4-6 let</a:t>
            </a:r>
            <a:br>
              <a:rPr lang="cs-CZ" dirty="0" smtClean="0"/>
            </a:br>
            <a:r>
              <a:rPr lang="cs-CZ" dirty="0" smtClean="0"/>
              <a:t>( na webových stránkách </a:t>
            </a:r>
            <a:r>
              <a:rPr lang="cs-CZ" dirty="0" err="1" smtClean="0"/>
              <a:t>viscojis.cz</a:t>
            </a:r>
            <a:r>
              <a:rPr lang="cs-CZ" dirty="0" smtClean="0"/>
              <a:t>/</a:t>
            </a:r>
            <a:r>
              <a:rPr lang="cs-CZ" dirty="0" err="1" smtClean="0"/>
              <a:t>teens</a:t>
            </a:r>
            <a:r>
              <a:rPr lang="cs-CZ" dirty="0" smtClean="0"/>
              <a:t>)</a:t>
            </a:r>
            <a:endParaRPr lang="cs-CZ" dirty="0"/>
          </a:p>
        </p:txBody>
      </p:sp>
      <p:graphicFrame>
        <p:nvGraphicFramePr>
          <p:cNvPr id="115714" name="Object 5"/>
          <p:cNvGraphicFramePr>
            <a:graphicFrameLocks noChangeAspect="1"/>
          </p:cNvGraphicFramePr>
          <p:nvPr/>
        </p:nvGraphicFramePr>
        <p:xfrm>
          <a:off x="0" y="0"/>
          <a:ext cx="5007793" cy="2520280"/>
        </p:xfrm>
        <a:graphic>
          <a:graphicData uri="http://schemas.openxmlformats.org/presentationml/2006/ole">
            <p:oleObj spid="_x0000_s115714" name="Acrobat Document" r:id="rId3" imgW="9472320" imgH="669348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001125" cy="6858000"/>
          </a:xfrm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328988"/>
            <a:ext cx="4537075" cy="3529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6198" name="AutoShape 6"/>
          <p:cNvSpPr>
            <a:spLocks noChangeArrowheads="1"/>
          </p:cNvSpPr>
          <p:nvPr/>
        </p:nvSpPr>
        <p:spPr bwMode="auto">
          <a:xfrm rot="3279228">
            <a:off x="6003131" y="5239545"/>
            <a:ext cx="523875" cy="360362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3279228">
            <a:off x="7344870" y="5582935"/>
            <a:ext cx="523875" cy="360362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3279228">
            <a:off x="8136958" y="5798959"/>
            <a:ext cx="523875" cy="360362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248526" y="4790848"/>
            <a:ext cx="523875" cy="360362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  <p:bldP spid="5" grpId="0" animBg="1"/>
      <p:bldP spid="6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Návštěvnost webových stránek www.</a:t>
            </a:r>
            <a:r>
              <a:rPr lang="cs-CZ" b="1" dirty="0" err="1" smtClean="0"/>
              <a:t>viscojis.cz</a:t>
            </a:r>
            <a:r>
              <a:rPr lang="cs-CZ" b="1" dirty="0" smtClean="0"/>
              <a:t>/</a:t>
            </a:r>
            <a:r>
              <a:rPr lang="cs-CZ" b="1" dirty="0" err="1" smtClean="0"/>
              <a:t>teens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9.11.  2012     8:55:28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9753600" cy="403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25538"/>
            <a:ext cx="8280400" cy="1800225"/>
          </a:xfrm>
          <a:noFill/>
        </p:spPr>
        <p:txBody>
          <a:bodyPr/>
          <a:lstStyle/>
          <a:p>
            <a:pPr>
              <a:tabLst>
                <a:tab pos="4038600" algn="l"/>
              </a:tabLst>
            </a:pPr>
            <a:r>
              <a:rPr lang="cs-CZ" b="1" dirty="0" smtClean="0"/>
              <a:t>IC BP a vzdělávání veřejnosti </a:t>
            </a:r>
            <a:br>
              <a:rPr lang="cs-CZ" b="1" dirty="0" smtClean="0"/>
            </a:br>
            <a:endParaRPr lang="cs-CZ" sz="4400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20938"/>
            <a:ext cx="7772400" cy="36004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u="sng" dirty="0" smtClean="0"/>
              <a:t>Nepřímé vzdělávání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Webové aplikace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Výukový program pro MŠMT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u="sng" dirty="0" smtClean="0"/>
              <a:t>Přímé vzdělávání</a:t>
            </a:r>
            <a:r>
              <a:rPr lang="cs-CZ" sz="1800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propagační materiál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přednášky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výukové programy pro děti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celodenní programy pro spotřebitele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1400" dirty="0" smtClean="0"/>
          </a:p>
        </p:txBody>
      </p:sp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3995936" y="3933056"/>
            <a:ext cx="1728788" cy="504825"/>
          </a:xfrm>
          <a:prstGeom prst="leftArrow">
            <a:avLst>
              <a:gd name="adj1" fmla="val 50000"/>
              <a:gd name="adj2" fmla="val 912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195736" y="5229200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20419910">
            <a:off x="4914942" y="4408370"/>
            <a:ext cx="682268" cy="444558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SZPI:  www.</a:t>
            </a:r>
            <a:r>
              <a:rPr lang="cs-CZ" sz="4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szpi.gov.cz</a:t>
            </a:r>
            <a:endParaRPr lang="en-GB" sz="44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kontroluje potraviny při výrobě a uvádění do oběhu (velkoobchodní a maloobchodní síti)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kontroluje správnost označování výrobků</a:t>
            </a:r>
            <a:endParaRPr lang="en-GB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953000"/>
            <a:ext cx="11461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smtClean="0"/>
              <a:t>Propagační materiály ICBP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2000" dirty="0" smtClean="0"/>
          </a:p>
          <a:p>
            <a:pPr>
              <a:lnSpc>
                <a:spcPct val="80000"/>
              </a:lnSpc>
              <a:buNone/>
            </a:pPr>
            <a:r>
              <a:rPr lang="cs-CZ" sz="2000" b="1" u="sng" dirty="0" smtClean="0"/>
              <a:t>Distribuce</a:t>
            </a:r>
          </a:p>
          <a:p>
            <a:pPr>
              <a:lnSpc>
                <a:spcPct val="80000"/>
              </a:lnSpc>
              <a:buNone/>
            </a:pPr>
            <a:endParaRPr lang="cs-CZ" sz="2000" b="1" u="sng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2000" dirty="0" smtClean="0"/>
              <a:t>na přednáškách a seminářích a akcích ICBP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2000" dirty="0" smtClean="0"/>
              <a:t>poštou na požádání (</a:t>
            </a:r>
            <a:r>
              <a:rPr lang="cs-CZ" sz="2000" dirty="0" err="1" smtClean="0"/>
              <a:t>olaf.deutsch</a:t>
            </a:r>
            <a:r>
              <a:rPr lang="cs-CZ" sz="2000" dirty="0" smtClean="0"/>
              <a:t>@mze.cz)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2000" dirty="0" smtClean="0"/>
              <a:t>v elektronické verzi na www. </a:t>
            </a:r>
            <a:r>
              <a:rPr lang="cs-CZ" sz="2000" dirty="0" err="1" smtClean="0"/>
              <a:t>bezpecnostpotravin.cz</a:t>
            </a:r>
            <a:endParaRPr lang="cs-CZ" sz="20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2000" dirty="0" smtClean="0"/>
              <a:t>na  oborových  akcích 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5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3600" smtClean="0"/>
              <a:t>Statistika vydaného materiálů v kusech</a:t>
            </a:r>
          </a:p>
        </p:txBody>
      </p:sp>
      <p:sp>
        <p:nvSpPr>
          <p:cNvPr id="73731" name="Rectangle 115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smtClean="0"/>
              <a:t>2004 -  	10 000 </a:t>
            </a:r>
          </a:p>
          <a:p>
            <a:pPr>
              <a:lnSpc>
                <a:spcPct val="90000"/>
              </a:lnSpc>
            </a:pPr>
            <a:r>
              <a:rPr lang="cs-CZ" sz="2400" smtClean="0"/>
              <a:t>2005 -  	66 400</a:t>
            </a:r>
          </a:p>
          <a:p>
            <a:pPr>
              <a:lnSpc>
                <a:spcPct val="90000"/>
              </a:lnSpc>
            </a:pPr>
            <a:r>
              <a:rPr lang="cs-CZ" sz="2400" smtClean="0"/>
              <a:t>2006 -	96 305 </a:t>
            </a:r>
          </a:p>
          <a:p>
            <a:pPr>
              <a:lnSpc>
                <a:spcPct val="90000"/>
              </a:lnSpc>
            </a:pPr>
            <a:r>
              <a:rPr lang="cs-CZ" sz="2400" smtClean="0"/>
              <a:t>2007 -     118 500</a:t>
            </a:r>
          </a:p>
          <a:p>
            <a:pPr>
              <a:lnSpc>
                <a:spcPct val="90000"/>
              </a:lnSpc>
            </a:pPr>
            <a:r>
              <a:rPr lang="cs-CZ" sz="2400" smtClean="0"/>
              <a:t>2008 -     210 200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smtClean="0"/>
              <a:t>Celkem vydáno a distribuováno </a:t>
            </a:r>
            <a:r>
              <a:rPr lang="cs-CZ" sz="2400" b="1" smtClean="0"/>
              <a:t>499 450</a:t>
            </a:r>
            <a:r>
              <a:rPr lang="cs-CZ" sz="2400" smtClean="0"/>
              <a:t> ks materiálů </a:t>
            </a:r>
          </a:p>
          <a:p>
            <a:pPr>
              <a:lnSpc>
                <a:spcPct val="90000"/>
              </a:lnSpc>
            </a:pPr>
            <a:endParaRPr lang="cs-CZ" sz="2400" smtClean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268413"/>
            <a:ext cx="7772400" cy="1470025"/>
          </a:xfrm>
          <a:noFill/>
        </p:spPr>
        <p:txBody>
          <a:bodyPr/>
          <a:lstStyle/>
          <a:p>
            <a:r>
              <a:rPr lang="cs-CZ" b="1" smtClean="0"/>
              <a:t>Akce pro spotřebitele</a:t>
            </a:r>
            <a:br>
              <a:rPr lang="cs-CZ" b="1" smtClean="0"/>
            </a:br>
            <a:endParaRPr lang="cs-CZ" b="1" smtClean="0"/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636838"/>
            <a:ext cx="6400800" cy="2112962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cs-CZ" sz="2800" smtClean="0"/>
              <a:t>semináře</a:t>
            </a:r>
          </a:p>
          <a:p>
            <a:pPr algn="l">
              <a:buFontTx/>
              <a:buChar char="•"/>
            </a:pPr>
            <a:r>
              <a:rPr lang="cs-CZ" sz="2800" smtClean="0"/>
              <a:t>přednášky</a:t>
            </a:r>
          </a:p>
          <a:p>
            <a:pPr algn="l">
              <a:buFontTx/>
              <a:buChar char="•"/>
            </a:pPr>
            <a:r>
              <a:rPr lang="cs-CZ" sz="2800" smtClean="0"/>
              <a:t>programy pro mládež</a:t>
            </a:r>
          </a:p>
          <a:p>
            <a:pPr algn="l">
              <a:buFontTx/>
              <a:buChar char="•"/>
            </a:pPr>
            <a:r>
              <a:rPr lang="cs-CZ" sz="2800" smtClean="0"/>
              <a:t>celodenní akce</a:t>
            </a:r>
          </a:p>
          <a:p>
            <a:pPr algn="l"/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5key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2564904"/>
            <a:ext cx="3510856" cy="4068586"/>
          </a:xfrm>
          <a:noFill/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80728"/>
            <a:ext cx="8386763" cy="863600"/>
          </a:xfrm>
          <a:noFill/>
        </p:spPr>
        <p:txBody>
          <a:bodyPr/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200" b="1" dirty="0" smtClean="0"/>
              <a:t>Hlavní témata akcí určených  spotřebitelům</a:t>
            </a:r>
            <a:br>
              <a:rPr lang="cs-CZ" sz="3200" b="1" dirty="0" smtClean="0"/>
            </a:br>
            <a:r>
              <a:rPr lang="cs-CZ" sz="2000" b="1" dirty="0" smtClean="0"/>
              <a:t>převzaté od WHO</a:t>
            </a:r>
            <a:r>
              <a:rPr lang="cs-CZ" sz="2000" dirty="0" smtClean="0"/>
              <a:t> </a:t>
            </a:r>
            <a:r>
              <a:rPr lang="cs-CZ" sz="2000" b="1" dirty="0" smtClean="0"/>
              <a:t>ve spolupráci s pražskou kanceláří WHO </a:t>
            </a:r>
            <a:br>
              <a:rPr lang="cs-CZ" sz="2000" b="1" dirty="0" smtClean="0"/>
            </a:br>
            <a:r>
              <a:rPr lang="cs-CZ" sz="2000" b="1" dirty="0" smtClean="0"/>
              <a:t>(MUDr. Alena Šteflová, Ph.D)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endParaRPr lang="cs-CZ" sz="2400" b="1" dirty="0" smtClean="0">
              <a:solidFill>
                <a:schemeClr val="hlink"/>
              </a:solidFill>
            </a:endParaRP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87624" y="2204864"/>
            <a:ext cx="3138488" cy="417671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cs-CZ" sz="2000" dirty="0" smtClean="0"/>
          </a:p>
          <a:p>
            <a:pPr>
              <a:lnSpc>
                <a:spcPct val="90000"/>
              </a:lnSpc>
              <a:buNone/>
            </a:pPr>
            <a:r>
              <a:rPr lang="cs-CZ" sz="20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cs-CZ" sz="2000" b="1" dirty="0" smtClean="0">
                <a:latin typeface="Times New Roman" pitchFamily="18" charset="0"/>
              </a:rPr>
              <a:t>udržujte čistotu</a:t>
            </a:r>
          </a:p>
          <a:p>
            <a:pPr>
              <a:lnSpc>
                <a:spcPct val="90000"/>
              </a:lnSpc>
            </a:pPr>
            <a:r>
              <a:rPr lang="cs-CZ" sz="2000" b="1" dirty="0" smtClean="0">
                <a:latin typeface="Times New Roman" pitchFamily="18" charset="0"/>
              </a:rPr>
              <a:t>oddělujte pokrmy syrových od vařených</a:t>
            </a:r>
          </a:p>
          <a:p>
            <a:pPr>
              <a:lnSpc>
                <a:spcPct val="90000"/>
              </a:lnSpc>
            </a:pPr>
            <a:r>
              <a:rPr lang="cs-CZ" sz="2000" b="1" dirty="0" smtClean="0">
                <a:latin typeface="Times New Roman" pitchFamily="18" charset="0"/>
              </a:rPr>
              <a:t>pokrmy důkladně vařte</a:t>
            </a:r>
          </a:p>
          <a:p>
            <a:pPr>
              <a:lnSpc>
                <a:spcPct val="90000"/>
              </a:lnSpc>
            </a:pPr>
            <a:r>
              <a:rPr lang="cs-CZ" sz="2000" b="1" dirty="0" smtClean="0">
                <a:latin typeface="Times New Roman" pitchFamily="18" charset="0"/>
              </a:rPr>
              <a:t>uchovávejte potraviny při bezpečných teplotách</a:t>
            </a:r>
          </a:p>
          <a:p>
            <a:pPr>
              <a:lnSpc>
                <a:spcPct val="90000"/>
              </a:lnSpc>
            </a:pPr>
            <a:r>
              <a:rPr lang="cs-CZ" sz="2000" b="1" dirty="0" smtClean="0">
                <a:latin typeface="Times New Roman" pitchFamily="18" charset="0"/>
              </a:rPr>
              <a:t>použ</a:t>
            </a:r>
            <a:r>
              <a:rPr lang="cs-CZ" sz="2000" b="1" dirty="0" smtClean="0"/>
              <a:t>í</a:t>
            </a:r>
            <a:r>
              <a:rPr lang="cs-CZ" sz="2000" b="1" dirty="0" smtClean="0">
                <a:latin typeface="Times New Roman" pitchFamily="18" charset="0"/>
              </a:rPr>
              <a:t>vejte nezávadnou vodu</a:t>
            </a:r>
          </a:p>
          <a:p>
            <a:pPr>
              <a:lnSpc>
                <a:spcPct val="90000"/>
              </a:lnSpc>
            </a:pPr>
            <a:endParaRPr lang="cs-CZ" sz="20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cs-CZ" sz="20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cs-CZ" sz="2400" b="1" dirty="0" smtClean="0"/>
          </a:p>
        </p:txBody>
      </p:sp>
      <p:sp>
        <p:nvSpPr>
          <p:cNvPr id="223237" name="WordArt 5"/>
          <p:cNvSpPr>
            <a:spLocks noChangeArrowheads="1" noChangeShapeType="1" noTextEdit="1"/>
          </p:cNvSpPr>
          <p:nvPr/>
        </p:nvSpPr>
        <p:spPr bwMode="auto">
          <a:xfrm>
            <a:off x="685800" y="6629400"/>
            <a:ext cx="7772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800" kern="1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Informační centrum bezpečnosti potravin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96975"/>
            <a:ext cx="7772400" cy="1358900"/>
          </a:xfrm>
          <a:noFill/>
        </p:spPr>
        <p:txBody>
          <a:bodyPr/>
          <a:lstStyle/>
          <a:p>
            <a:r>
              <a:rPr lang="cs-CZ" sz="3600" b="1" smtClean="0"/>
              <a:t>Přednášky pro veřejnost  po celé ČR</a:t>
            </a:r>
            <a:br>
              <a:rPr lang="cs-CZ" sz="3600" b="1" smtClean="0"/>
            </a:br>
            <a:endParaRPr lang="cs-CZ" sz="3600" b="1" smtClean="0"/>
          </a:p>
        </p:txBody>
      </p:sp>
      <p:pic>
        <p:nvPicPr>
          <p:cNvPr id="6158" name="Picture 3" descr="DSCN25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060575"/>
            <a:ext cx="4392613" cy="2773363"/>
          </a:xfrm>
        </p:spPr>
      </p:pic>
      <p:pic>
        <p:nvPicPr>
          <p:cNvPr id="6159" name="Picture 4" descr="DSCN255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08400" y="2565400"/>
            <a:ext cx="5148263" cy="3862388"/>
          </a:xfrm>
          <a:noFill/>
        </p:spPr>
      </p:pic>
      <p:graphicFrame>
        <p:nvGraphicFramePr>
          <p:cNvPr id="6146" name="Organization Chart 8"/>
          <p:cNvGraphicFramePr>
            <a:graphicFrameLocks/>
          </p:cNvGraphicFramePr>
          <p:nvPr>
            <p:ph sz="quarter" idx="3"/>
          </p:nvPr>
        </p:nvGraphicFramePr>
        <p:xfrm>
          <a:off x="971550" y="4076700"/>
          <a:ext cx="5400675" cy="1662113"/>
        </p:xfrm>
        <a:graphic>
          <a:graphicData uri="http://schemas.openxmlformats.org/drawingml/2006/compatibility">
            <com:legacyDrawing xmlns:com="http://schemas.openxmlformats.org/drawingml/2006/compatibility" spid="_x0000_s614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AutoShape 2"/>
          <p:cNvSpPr>
            <a:spLocks noChangeArrowheads="1"/>
          </p:cNvSpPr>
          <p:nvPr/>
        </p:nvSpPr>
        <p:spPr bwMode="auto">
          <a:xfrm>
            <a:off x="2662561" y="1340768"/>
            <a:ext cx="6229919" cy="647700"/>
          </a:xfrm>
          <a:prstGeom prst="wedgeRoundRectCallout">
            <a:avLst>
              <a:gd name="adj1" fmla="val -83833"/>
              <a:gd name="adj2" fmla="val 12255"/>
              <a:gd name="adj3" fmla="val 16667"/>
            </a:avLst>
          </a:prstGeom>
          <a:solidFill>
            <a:srgbClr val="F3FE64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3200"/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2843808" y="1268760"/>
            <a:ext cx="8158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3200" b="1" dirty="0">
                <a:solidFill>
                  <a:srgbClr val="005600"/>
                </a:solidFill>
              </a:rPr>
              <a:t> </a:t>
            </a:r>
            <a:r>
              <a:rPr lang="cs-CZ" sz="3200" b="1" dirty="0"/>
              <a:t>Hlavní téma </a:t>
            </a:r>
            <a:r>
              <a:rPr lang="cs-CZ" sz="3200" b="1" dirty="0" smtClean="0"/>
              <a:t>přednášek  WHO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140292" name="WordArt 4"/>
          <p:cNvSpPr>
            <a:spLocks noChangeArrowheads="1" noChangeShapeType="1" noTextEdit="1"/>
          </p:cNvSpPr>
          <p:nvPr/>
        </p:nvSpPr>
        <p:spPr bwMode="auto">
          <a:xfrm>
            <a:off x="468313" y="1412875"/>
            <a:ext cx="865187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3FE64"/>
                </a:solidFill>
                <a:latin typeface="Arial Black"/>
              </a:rPr>
              <a:t>???</a:t>
            </a:r>
          </a:p>
        </p:txBody>
      </p:sp>
      <p:sp>
        <p:nvSpPr>
          <p:cNvPr id="140293" name="WordArt 5"/>
          <p:cNvSpPr>
            <a:spLocks noChangeArrowheads="1" noChangeShapeType="1" noTextEdit="1"/>
          </p:cNvSpPr>
          <p:nvPr/>
        </p:nvSpPr>
        <p:spPr bwMode="auto">
          <a:xfrm>
            <a:off x="179388" y="2133600"/>
            <a:ext cx="4343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NÁKAZY A ONEMOCNĚNÍ Z POTRAVIN: </a:t>
            </a:r>
            <a:endParaRPr lang="cs-CZ" sz="1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03800" y="2636838"/>
            <a:ext cx="4140200" cy="3384550"/>
            <a:chOff x="158" y="14"/>
            <a:chExt cx="5532" cy="4134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3470" y="164"/>
            <a:ext cx="770" cy="580"/>
          </p:xfrm>
          <a:graphic>
            <a:graphicData uri="http://schemas.openxmlformats.org/presentationml/2006/ole">
              <p:oleObj spid="_x0000_s7171" name="602Photo" r:id="rId4" imgW="1666667" imgH="1257476" progId="">
                <p:embed/>
              </p:oleObj>
            </a:graphicData>
          </a:graphic>
        </p:graphicFrame>
        <p:pic>
          <p:nvPicPr>
            <p:cNvPr id="7187" name="Picture 9" descr="funkyyks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67" y="74"/>
              <a:ext cx="723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7172" name="Object 10"/>
            <p:cNvGraphicFramePr>
              <a:graphicFrameLocks noChangeAspect="1"/>
            </p:cNvGraphicFramePr>
            <p:nvPr/>
          </p:nvGraphicFramePr>
          <p:xfrm>
            <a:off x="4332" y="164"/>
            <a:ext cx="635" cy="619"/>
          </p:xfrm>
          <a:graphic>
            <a:graphicData uri="http://schemas.openxmlformats.org/presentationml/2006/ole">
              <p:oleObj spid="_x0000_s7172" name="602Photo" r:id="rId6" imgW="1561905" imgH="1523810" progId="">
                <p:embed/>
              </p:oleObj>
            </a:graphicData>
          </a:graphic>
        </p:graphicFrame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158" y="663"/>
            <a:ext cx="604" cy="681"/>
          </p:xfrm>
          <a:graphic>
            <a:graphicData uri="http://schemas.openxmlformats.org/presentationml/2006/ole">
              <p:oleObj spid="_x0000_s7173" name="602Photo" r:id="rId7" imgW="1486107" imgH="1676634" progId="">
                <p:embed/>
              </p:oleObj>
            </a:graphicData>
          </a:graphic>
        </p:graphicFrame>
        <p:graphicFrame>
          <p:nvGraphicFramePr>
            <p:cNvPr id="7174" name="Object 12"/>
            <p:cNvGraphicFramePr>
              <a:graphicFrameLocks noChangeAspect="1"/>
            </p:cNvGraphicFramePr>
            <p:nvPr/>
          </p:nvGraphicFramePr>
          <p:xfrm>
            <a:off x="158" y="119"/>
            <a:ext cx="907" cy="606"/>
          </p:xfrm>
          <a:graphic>
            <a:graphicData uri="http://schemas.openxmlformats.org/presentationml/2006/ole">
              <p:oleObj spid="_x0000_s7174" name="602Photo" r:id="rId8" imgW="1980952" imgH="1324160" progId="">
                <p:embed/>
              </p:oleObj>
            </a:graphicData>
          </a:graphic>
        </p:graphicFrame>
        <p:graphicFrame>
          <p:nvGraphicFramePr>
            <p:cNvPr id="7175" name="Object 13"/>
            <p:cNvGraphicFramePr>
              <a:graphicFrameLocks noChangeAspect="1"/>
            </p:cNvGraphicFramePr>
            <p:nvPr/>
          </p:nvGraphicFramePr>
          <p:xfrm>
            <a:off x="975" y="14"/>
            <a:ext cx="1089" cy="740"/>
          </p:xfrm>
          <a:graphic>
            <a:graphicData uri="http://schemas.openxmlformats.org/presentationml/2006/ole">
              <p:oleObj spid="_x0000_s7175" name="602Photo" r:id="rId9" imgW="2819794" imgH="1914286" progId="">
                <p:embed/>
              </p:oleObj>
            </a:graphicData>
          </a:graphic>
        </p:graphicFrame>
        <p:pic>
          <p:nvPicPr>
            <p:cNvPr id="7188" name="Picture 14" descr="uvod_jidlo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" y="2251"/>
              <a:ext cx="3946" cy="1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9" name="Picture 15" descr="Cottage, čerstvý sýr ve smetaně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13" y="845"/>
              <a:ext cx="499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0" name="Picture 16" descr="nahled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6" y="1344"/>
              <a:ext cx="707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1" name="Picture 17" descr="Kliknutím zavřete okno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03" y="845"/>
              <a:ext cx="454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7176" name="Object 18"/>
            <p:cNvGraphicFramePr>
              <a:graphicFrameLocks noChangeAspect="1"/>
            </p:cNvGraphicFramePr>
            <p:nvPr/>
          </p:nvGraphicFramePr>
          <p:xfrm>
            <a:off x="204" y="1344"/>
            <a:ext cx="590" cy="542"/>
          </p:xfrm>
          <a:graphic>
            <a:graphicData uri="http://schemas.openxmlformats.org/presentationml/2006/ole">
              <p:oleObj spid="_x0000_s7176" name="602Photo" r:id="rId15" imgW="1162212" imgH="1066667" progId="">
                <p:embed/>
              </p:oleObj>
            </a:graphicData>
          </a:graphic>
        </p:graphicFrame>
        <p:graphicFrame>
          <p:nvGraphicFramePr>
            <p:cNvPr id="7177" name="Object 19"/>
            <p:cNvGraphicFramePr>
              <a:graphicFrameLocks noChangeAspect="1"/>
            </p:cNvGraphicFramePr>
            <p:nvPr/>
          </p:nvGraphicFramePr>
          <p:xfrm>
            <a:off x="2063" y="107"/>
            <a:ext cx="998" cy="692"/>
          </p:xfrm>
          <a:graphic>
            <a:graphicData uri="http://schemas.openxmlformats.org/presentationml/2006/ole">
              <p:oleObj spid="_x0000_s7177" name="602Photo" r:id="rId16" imgW="2266667" imgH="1571844" progId="">
                <p:embed/>
              </p:oleObj>
            </a:graphicData>
          </a:graphic>
        </p:graphicFrame>
        <p:graphicFrame>
          <p:nvGraphicFramePr>
            <p:cNvPr id="7178" name="Object 20"/>
            <p:cNvGraphicFramePr>
              <a:graphicFrameLocks noChangeAspect="1"/>
            </p:cNvGraphicFramePr>
            <p:nvPr/>
          </p:nvGraphicFramePr>
          <p:xfrm>
            <a:off x="703" y="663"/>
            <a:ext cx="923" cy="499"/>
          </p:xfrm>
          <a:graphic>
            <a:graphicData uri="http://schemas.openxmlformats.org/presentationml/2006/ole">
              <p:oleObj spid="_x0000_s7178" name="602Photo" r:id="rId17" imgW="2905531" imgH="1571844" progId="">
                <p:embed/>
              </p:oleObj>
            </a:graphicData>
          </a:graphic>
        </p:graphicFrame>
      </p:grpSp>
      <p:sp>
        <p:nvSpPr>
          <p:cNvPr id="140309" name="WordArt 21"/>
          <p:cNvSpPr>
            <a:spLocks noChangeArrowheads="1" noChangeShapeType="1" noTextEdit="1"/>
          </p:cNvSpPr>
          <p:nvPr/>
        </p:nvSpPr>
        <p:spPr bwMode="auto">
          <a:xfrm>
            <a:off x="5148263" y="2133600"/>
            <a:ext cx="36576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VÝŽIVOVÁ DOPORUČENÍ:</a:t>
            </a:r>
          </a:p>
        </p:txBody>
      </p:sp>
      <p:sp>
        <p:nvSpPr>
          <p:cNvPr id="140310" name="Rectangle 22"/>
          <p:cNvSpPr>
            <a:spLocks noChangeArrowheads="1"/>
          </p:cNvSpPr>
          <p:nvPr/>
        </p:nvSpPr>
        <p:spPr bwMode="auto">
          <a:xfrm>
            <a:off x="0" y="2420938"/>
            <a:ext cx="46482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cs-CZ" sz="2400" b="1" dirty="0"/>
              <a:t>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/>
              <a:t>Systém bezpečnosti potravin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Informační </a:t>
            </a:r>
            <a:r>
              <a:rPr lang="cs-CZ" sz="2400" dirty="0"/>
              <a:t>centrum </a:t>
            </a:r>
            <a:r>
              <a:rPr lang="cs-CZ" sz="2400" dirty="0" smtClean="0"/>
              <a:t>   bezpečnosti potravin - služby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Ukládání potravin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Poruchy příjmu potravin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Základy hygieny </a:t>
            </a:r>
            <a:r>
              <a:rPr lang="cs-CZ" sz="2400" dirty="0" smtClean="0"/>
              <a:t>při </a:t>
            </a:r>
            <a:r>
              <a:rPr lang="cs-CZ" sz="2400" dirty="0" smtClean="0"/>
              <a:t>manipulaci s potravinou </a:t>
            </a:r>
            <a:endParaRPr lang="cs-CZ" sz="24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Salmonelóza</a:t>
            </a:r>
            <a:r>
              <a:rPr lang="cs-CZ" sz="2400" dirty="0"/>
              <a:t>, Botulizmus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Paraziti </a:t>
            </a:r>
            <a:r>
              <a:rPr lang="cs-CZ" sz="2400" dirty="0"/>
              <a:t>v potravinách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r>
              <a:rPr lang="cs-CZ" sz="2400" dirty="0" smtClean="0"/>
              <a:t>Žloutenka </a:t>
            </a:r>
            <a:endParaRPr lang="cs-CZ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Blip>
                <a:blip r:embed="rId18"/>
              </a:buBlip>
            </a:pPr>
            <a:endParaRPr lang="cs-CZ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cs-CZ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cs-CZ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cs-CZ" sz="2400" dirty="0"/>
          </a:p>
        </p:txBody>
      </p:sp>
      <p:sp>
        <p:nvSpPr>
          <p:cNvPr id="140312" name="Rectangle 24"/>
          <p:cNvSpPr>
            <a:spLocks noChangeArrowheads="1"/>
          </p:cNvSpPr>
          <p:nvPr/>
        </p:nvSpPr>
        <p:spPr bwMode="auto">
          <a:xfrm>
            <a:off x="5940425" y="3716338"/>
            <a:ext cx="2513013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3200" b="1">
                <a:solidFill>
                  <a:schemeClr val="accent2"/>
                </a:solidFill>
                <a:latin typeface="Times New Roman" pitchFamily="18" charset="0"/>
              </a:rPr>
              <a:t>Jíme zdravě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0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0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0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0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0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0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0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0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0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0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0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0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0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0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/>
      <p:bldP spid="140293" grpId="0" animBg="1"/>
      <p:bldP spid="140309" grpId="0" animBg="1"/>
      <p:bldP spid="140310" grpId="0" build="p" autoUpdateAnimBg="0" advAuto="1000"/>
      <p:bldP spid="140312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/>
              <a:t>Výukové programy pro děti 6-10 let</a:t>
            </a:r>
            <a:br>
              <a:rPr lang="cs-CZ" dirty="0" smtClean="0"/>
            </a:br>
            <a:r>
              <a:rPr lang="cs-CZ" dirty="0" smtClean="0"/>
              <a:t>„Jíme zdravě a s chutí“ (téma WHO)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3141663"/>
            <a:ext cx="4038600" cy="4857750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dirty="0" smtClean="0"/>
              <a:t>	Sdružení Tereza</a:t>
            </a:r>
          </a:p>
          <a:p>
            <a:pPr>
              <a:buFontTx/>
              <a:buNone/>
            </a:pPr>
            <a:r>
              <a:rPr lang="cs-CZ" sz="2000" dirty="0" smtClean="0"/>
              <a:t>	Nevládní nezisková organizace  s celostátní působností, která pomáhá dětem a mládeži vytvářet zdravé prostředí pro život a stát se aktivními členy občanské společnosti</a:t>
            </a:r>
          </a:p>
          <a:p>
            <a:pPr>
              <a:buFontTx/>
              <a:buNone/>
            </a:pPr>
            <a:endParaRPr lang="cs-CZ" sz="2000" dirty="0" smtClean="0"/>
          </a:p>
          <a:p>
            <a:endParaRPr lang="cs-CZ" sz="2000" dirty="0" smtClean="0"/>
          </a:p>
        </p:txBody>
      </p:sp>
      <p:pic>
        <p:nvPicPr>
          <p:cNvPr id="76804" name="Picture 4" descr="DSCN22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141663"/>
            <a:ext cx="4321175" cy="32400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G:\web obrázky  rozpracované\WEB Tereza 11 2011\sem Tereza 11 2011\IMGP7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338"/>
            <a:ext cx="9144000" cy="6717323"/>
          </a:xfrm>
          <a:prstGeom prst="rect">
            <a:avLst/>
          </a:prstGeom>
          <a:noFill/>
        </p:spPr>
      </p:pic>
      <p:pic>
        <p:nvPicPr>
          <p:cNvPr id="3" name="Picture 2" descr="G:\web obrázky  rozpracované\WEB Tereza 11 2011\sem Tereza 11 2011\IMGP7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7" y="-1"/>
            <a:ext cx="4071934" cy="61305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G:\web obrázky  rozpracované\WEB Tereza 11 2011\sem Tereza 11 2011\IMGP7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338"/>
            <a:ext cx="9144000" cy="6717323"/>
          </a:xfrm>
          <a:prstGeom prst="rect">
            <a:avLst/>
          </a:prstGeom>
          <a:noFill/>
        </p:spPr>
      </p:pic>
      <p:pic>
        <p:nvPicPr>
          <p:cNvPr id="146436" name="Picture 4" descr="G:\web obrázky  rozpracované\WEB Tereza 11 2011\sem Tereza 11 2011\IMGP7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G:\web obrázky  rozpracované\WEB Tereza 11 2011\sem Tereza 11 2011\IMGP7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378"/>
            <a:ext cx="9144000" cy="60772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SVS ČR: www.svscr.cz</a:t>
            </a:r>
            <a:endParaRPr lang="en-GB" sz="4400" b="1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kontroluje výrobu, skladování, dovoz, vývoz potravin a surovin živočišného původu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sleduje nákazovou situaci zvířat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zabezpečuje veterinární ochranu území ČR</a:t>
            </a:r>
            <a:endParaRPr lang="en-GB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8102600" y="5715000"/>
          <a:ext cx="1041400" cy="1143000"/>
        </p:xfrm>
        <a:graphic>
          <a:graphicData uri="http://schemas.openxmlformats.org/presentationml/2006/ole">
            <p:oleObj spid="_x0000_s1026" name="Fotografie" r:id="rId3" imgW="685714" imgH="75238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G:\web obrázky  rozpracované\WEB Tereza 11 2011\sem Tereza 11 2011\IMGP7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web obrázky  rozpracované\WEB Tereza 11 2011\sem Tereza 11 2011\IMGP7614 –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Výukové programy pro děti 3-6 let </a:t>
            </a:r>
            <a:br>
              <a:rPr lang="cs-CZ" sz="3600" dirty="0" smtClean="0"/>
            </a:br>
            <a:r>
              <a:rPr lang="cs-CZ" sz="3600" dirty="0" smtClean="0"/>
              <a:t>„Přijede k nám návštěva“ </a:t>
            </a:r>
            <a:br>
              <a:rPr lang="cs-CZ" sz="3600" dirty="0" smtClean="0"/>
            </a:br>
            <a:r>
              <a:rPr lang="cs-CZ" sz="3600" dirty="0" smtClean="0"/>
              <a:t>(téma WHO)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Vlaďka Vohralíková a Lukáš Čermák  realizují  hudební programy pro cílovou skupinu dětí předškolního a mladšího školního věku. </a:t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657184" cy="708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825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531440"/>
            <a:ext cx="11606364" cy="774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243408"/>
            <a:ext cx="123825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9451"/>
            <a:ext cx="11446396" cy="760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1035496"/>
            <a:ext cx="123825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7845053" cy="1286669"/>
          </a:xfrm>
          <a:noFill/>
        </p:spPr>
        <p:txBody>
          <a:bodyPr/>
          <a:lstStyle/>
          <a:p>
            <a:r>
              <a:rPr lang="cs-CZ" sz="3600" b="1" dirty="0" smtClean="0"/>
              <a:t>Statistika vzdělávacích programů pro spotřebitele  2002-2011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852936"/>
            <a:ext cx="7772400" cy="3146425"/>
          </a:xfrm>
        </p:spPr>
        <p:txBody>
          <a:bodyPr/>
          <a:lstStyle/>
          <a:p>
            <a:r>
              <a:rPr lang="cs-CZ" sz="2800" dirty="0" smtClean="0"/>
              <a:t>Program pro děti 3-6 let ……….  596 </a:t>
            </a:r>
          </a:p>
          <a:p>
            <a:r>
              <a:rPr lang="cs-CZ" sz="2800" dirty="0" smtClean="0"/>
              <a:t>Program pro děti  6-10 let …….. 341 </a:t>
            </a:r>
          </a:p>
          <a:p>
            <a:r>
              <a:rPr lang="cs-CZ" sz="2800" dirty="0" smtClean="0"/>
              <a:t>Přednášky pro spotřebitele…. …201 </a:t>
            </a:r>
          </a:p>
          <a:p>
            <a:pPr>
              <a:buFontTx/>
              <a:buNone/>
            </a:pPr>
            <a:r>
              <a:rPr lang="cs-CZ" sz="2800" dirty="0" smtClean="0"/>
              <a:t>ROOD SHOW …………………......  45</a:t>
            </a:r>
          </a:p>
          <a:p>
            <a:pPr>
              <a:buFontTx/>
              <a:buNone/>
            </a:pPr>
            <a:r>
              <a:rPr lang="cs-CZ" sz="2800" dirty="0" smtClean="0">
                <a:solidFill>
                  <a:srgbClr val="FF0000"/>
                </a:solidFill>
              </a:rPr>
              <a:t>Celkem akcí 1183,     49106 účastníků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ÚKZÚZ: www.ukzuz.cz</a:t>
            </a:r>
            <a:endParaRPr lang="en-GB" sz="44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kontroluje krmiva</a:t>
            </a:r>
          </a:p>
          <a:p>
            <a:pPr eaLnBrk="1" hangingPunct="1"/>
            <a:r>
              <a:rPr lang="cs-CZ" smtClean="0"/>
              <a:t>zajišťuje odrůdové zkušebnictví</a:t>
            </a:r>
          </a:p>
          <a:p>
            <a:pPr eaLnBrk="1" hangingPunct="1"/>
            <a:r>
              <a:rPr lang="cs-CZ" smtClean="0"/>
              <a:t>provádí dozor v oblastech agrochemie, výživy rostlin apod.</a:t>
            </a:r>
          </a:p>
          <a:p>
            <a:pPr eaLnBrk="1" hangingPunct="1"/>
            <a:endParaRPr lang="en-GB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908800" y="4876800"/>
          <a:ext cx="1117600" cy="1676400"/>
        </p:xfrm>
        <a:graphic>
          <a:graphicData uri="http://schemas.openxmlformats.org/presentationml/2006/ole">
            <p:oleObj spid="_x0000_s2050" name="Fotografie" r:id="rId4" imgW="457143" imgH="685714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96975"/>
            <a:ext cx="8277225" cy="1143000"/>
          </a:xfrm>
          <a:noFill/>
        </p:spPr>
        <p:txBody>
          <a:bodyPr/>
          <a:lstStyle/>
          <a:p>
            <a:r>
              <a:rPr lang="cs-CZ" sz="3600" smtClean="0"/>
              <a:t>Celodenní programy pro spotřebitele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34559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18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Dny bezpečnosti potravin v regionech (např.  v základních školách)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Den bezpečnosti potravin v ZOO Ústí nad Labem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Den zdraví na oborové výstavě Země živitelka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Farmářské slavnosti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Dny zdraví se spolupráci s koordinátory  Zdravých měst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	</a:t>
            </a: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smtClean="0"/>
              <a:t>Program: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Mobilní </a:t>
            </a:r>
            <a:r>
              <a:rPr lang="cs-CZ" sz="1800" dirty="0" err="1" smtClean="0"/>
              <a:t>Infopult</a:t>
            </a:r>
            <a:r>
              <a:rPr lang="cs-CZ" sz="1800" dirty="0" smtClean="0"/>
              <a:t>  (kvízy, dotazy, distribuce materiálů)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Hudební pořady pro děti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dirty="0" smtClean="0"/>
              <a:t>Přednášky pro spotřebitele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800" b="1" dirty="0" smtClean="0"/>
              <a:t>		</a:t>
            </a: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 rot="3279228">
            <a:off x="6768807" y="3062657"/>
            <a:ext cx="523875" cy="360362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981075"/>
            <a:ext cx="7772400" cy="1143000"/>
          </a:xfrm>
          <a:noFill/>
        </p:spPr>
        <p:txBody>
          <a:bodyPr/>
          <a:lstStyle/>
          <a:p>
            <a:r>
              <a:rPr lang="cs-CZ" dirty="0" smtClean="0"/>
              <a:t>ICBP na Farmářských slavnostech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4386746" cy="3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149" y="2420888"/>
            <a:ext cx="465885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mtClean="0"/>
              <a:t>Děkuji za pozornost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sz="2800" smtClean="0"/>
              <a:t>Kontakt:</a:t>
            </a:r>
          </a:p>
          <a:p>
            <a:pPr algn="ctr">
              <a:buFontTx/>
              <a:buNone/>
            </a:pPr>
            <a:endParaRPr lang="cs-CZ" sz="2800" smtClean="0"/>
          </a:p>
          <a:p>
            <a:pPr algn="ctr">
              <a:buFontTx/>
              <a:buNone/>
            </a:pPr>
            <a:r>
              <a:rPr lang="cs-CZ" sz="2800" smtClean="0"/>
              <a:t>Olaf Deutsch</a:t>
            </a:r>
          </a:p>
          <a:p>
            <a:pPr algn="ctr">
              <a:buFontTx/>
              <a:buNone/>
            </a:pPr>
            <a:r>
              <a:rPr lang="cs-CZ" sz="2800" smtClean="0"/>
              <a:t>607 886 278</a:t>
            </a:r>
          </a:p>
          <a:p>
            <a:pPr algn="ctr">
              <a:buFontTx/>
              <a:buNone/>
            </a:pPr>
            <a:r>
              <a:rPr lang="cs-CZ" sz="2800" smtClean="0"/>
              <a:t>olaf.deutsch@mze.cz</a:t>
            </a:r>
          </a:p>
          <a:p>
            <a:pPr>
              <a:buFontTx/>
              <a:buNone/>
            </a:pPr>
            <a:endParaRPr lang="cs-CZ" sz="2800" smtClean="0"/>
          </a:p>
          <a:p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Orgán veřejného zdraví: www.</a:t>
            </a:r>
            <a:r>
              <a:rPr lang="cs-CZ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mzcr.cz</a:t>
            </a:r>
            <a:r>
              <a:rPr lang="cs-CZ" sz="4400" b="1" dirty="0" smtClean="0">
                <a:solidFill>
                  <a:srgbClr val="4EAEA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4400" b="1" dirty="0" smtClean="0">
                <a:solidFill>
                  <a:srgbClr val="4EAEA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(Ministerstvo zdravotnictví)</a:t>
            </a: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hodnotí zdravotní rizika pro obyvatele</a:t>
            </a:r>
          </a:p>
          <a:p>
            <a:pPr eaLnBrk="1" hangingPunct="1"/>
            <a:r>
              <a:rPr lang="cs-CZ" smtClean="0"/>
              <a:t>provádí dozor při poskytování stravovacích služeb (restaurace, jídelny, catering)</a:t>
            </a:r>
          </a:p>
          <a:p>
            <a:pPr eaLnBrk="1" hangingPunct="1"/>
            <a:endParaRPr lang="en-GB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429000" y="5105400"/>
          <a:ext cx="4714875" cy="828675"/>
        </p:xfrm>
        <a:graphic>
          <a:graphicData uri="http://schemas.openxmlformats.org/presentationml/2006/ole">
            <p:oleObj spid="_x0000_s3074" name="Fotografie" r:id="rId3" imgW="4715533" imgH="82879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7772400" cy="1143000"/>
          </a:xfrm>
          <a:noFill/>
        </p:spPr>
        <p:txBody>
          <a:bodyPr/>
          <a:lstStyle/>
          <a:p>
            <a:r>
              <a:rPr lang="cs-CZ" smtClean="0"/>
              <a:t>ČOP - Česká obchodní inspekce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565400"/>
            <a:ext cx="3814762" cy="3073400"/>
          </a:xfrm>
        </p:spPr>
        <p:txBody>
          <a:bodyPr/>
          <a:lstStyle/>
          <a:p>
            <a:pPr>
              <a:buFontTx/>
              <a:buNone/>
            </a:pPr>
            <a:r>
              <a:rPr lang="cs-CZ" sz="2000" b="1" smtClean="0">
                <a:latin typeface="Times New Roman" pitchFamily="18" charset="0"/>
              </a:rPr>
              <a:t>http://www.coi.cz/</a:t>
            </a:r>
          </a:p>
          <a:p>
            <a:pPr>
              <a:buFontTx/>
              <a:buNone/>
            </a:pPr>
            <a:endParaRPr lang="cs-CZ" sz="2000" b="1" smtClean="0"/>
          </a:p>
          <a:p>
            <a:pPr>
              <a:buFontTx/>
              <a:buNone/>
            </a:pPr>
            <a:r>
              <a:rPr lang="cs-CZ" sz="2000" b="1" smtClean="0"/>
              <a:t>Kontroluje právnické </a:t>
            </a:r>
          </a:p>
          <a:p>
            <a:pPr>
              <a:buFontTx/>
              <a:buNone/>
            </a:pPr>
            <a:r>
              <a:rPr lang="cs-CZ" sz="2000" b="1" smtClean="0"/>
              <a:t>a fyzické osoby:</a:t>
            </a:r>
          </a:p>
          <a:p>
            <a:pPr>
              <a:buFontTx/>
              <a:buNone/>
            </a:pPr>
            <a:r>
              <a:rPr lang="cs-CZ" sz="2000" smtClean="0"/>
              <a:t>-    prodávající nebo dodávající </a:t>
            </a:r>
          </a:p>
          <a:p>
            <a:pPr>
              <a:buFontTx/>
              <a:buNone/>
            </a:pPr>
            <a:r>
              <a:rPr lang="cs-CZ" sz="2000" smtClean="0"/>
              <a:t>     výrobky na vnitřní trh  </a:t>
            </a:r>
          </a:p>
          <a:p>
            <a:pPr>
              <a:buFontTx/>
              <a:buChar char="-"/>
            </a:pPr>
            <a:r>
              <a:rPr lang="cs-CZ" sz="2000" smtClean="0"/>
              <a:t>poskytující služby na</a:t>
            </a:r>
          </a:p>
          <a:p>
            <a:pPr>
              <a:buFontTx/>
              <a:buNone/>
            </a:pPr>
            <a:r>
              <a:rPr lang="cs-CZ" sz="2000" smtClean="0"/>
              <a:t>     vnitřním trhu</a:t>
            </a:r>
          </a:p>
          <a:p>
            <a:pPr>
              <a:buFont typeface="Arial" charset="0"/>
              <a:buChar char="–"/>
            </a:pPr>
            <a:endParaRPr lang="cs-CZ" sz="1800" smtClean="0"/>
          </a:p>
        </p:txBody>
      </p:sp>
      <p:sp>
        <p:nvSpPr>
          <p:cNvPr id="19460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/>
          <a:p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3600" i="1" dirty="0" smtClean="0"/>
              <a:t/>
            </a:r>
            <a:br>
              <a:rPr lang="cs-CZ" sz="3600" i="1" dirty="0" smtClean="0"/>
            </a:br>
            <a:endParaRPr lang="cs-CZ" sz="3600" i="1" dirty="0" smtClean="0"/>
          </a:p>
        </p:txBody>
      </p:sp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609600" y="1828800"/>
            <a:ext cx="7848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INFORMAČNÍ CENTRUM </a:t>
            </a: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381000" y="2895600"/>
            <a:ext cx="8223250" cy="982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BEZPEČNOSTI POTRAVIN</a:t>
            </a:r>
          </a:p>
        </p:txBody>
      </p:sp>
      <p:pic>
        <p:nvPicPr>
          <p:cNvPr id="5" name="Picture 2" descr="http://www.bezpecnostpotravin.cz/../../UserFiles/Loga/Logo_ICBP_barva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797152"/>
            <a:ext cx="3240360" cy="17590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556792"/>
            <a:ext cx="7773045" cy="1296491"/>
          </a:xfrm>
          <a:noFill/>
        </p:spPr>
        <p:txBody>
          <a:bodyPr/>
          <a:lstStyle/>
          <a:p>
            <a:r>
              <a:rPr lang="cs-CZ" b="1" dirty="0" smtClean="0"/>
              <a:t>Program – Dětská obezita v teorii a praxi Poděbrady   16. 11.  2012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852936"/>
            <a:ext cx="7772400" cy="3313113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endParaRPr lang="cs-CZ" sz="28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Informační centrum bezpečnosti potravin </a:t>
            </a:r>
            <a:r>
              <a:rPr lang="cs-CZ" sz="2800" dirty="0" err="1" smtClean="0"/>
              <a:t>MZe</a:t>
            </a:r>
            <a:endParaRPr lang="cs-CZ" sz="28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aktivity  ICBP  pro spotřebitele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elektronické služby ICBP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diskuse a různé</a:t>
            </a:r>
          </a:p>
          <a:p>
            <a:pPr marL="609600" indent="-609600">
              <a:lnSpc>
                <a:spcPct val="90000"/>
              </a:lnSpc>
            </a:pPr>
            <a:endParaRPr lang="cs-CZ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http://www.bezpecnostpotravin.cz/../../UserFiles/Loga/Logo_ICBP_barva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6429420" cy="34902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68413"/>
            <a:ext cx="7772400" cy="1143000"/>
          </a:xfrm>
          <a:noFill/>
        </p:spPr>
        <p:txBody>
          <a:bodyPr/>
          <a:lstStyle/>
          <a:p>
            <a:r>
              <a:rPr lang="cs-CZ" b="1" dirty="0" smtClean="0"/>
              <a:t>Program přednášky 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772400" cy="3313113"/>
          </a:xfrm>
        </p:spPr>
        <p:txBody>
          <a:bodyPr/>
          <a:lstStyle/>
          <a:p>
            <a:pPr marL="609600" indent="-609600"/>
            <a:endParaRPr lang="cs-CZ" dirty="0" smtClean="0"/>
          </a:p>
          <a:p>
            <a:pPr marL="609600" indent="-609600"/>
            <a:r>
              <a:rPr lang="cs-CZ" dirty="0" smtClean="0"/>
              <a:t>Aktivity ICBP pro veřejnost</a:t>
            </a:r>
          </a:p>
          <a:p>
            <a:pPr marL="609600" indent="-609600"/>
            <a:r>
              <a:rPr lang="cs-CZ" dirty="0" smtClean="0"/>
              <a:t>Zdravá výživa</a:t>
            </a:r>
          </a:p>
          <a:p>
            <a:pPr marL="609600" indent="-609600"/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68413"/>
            <a:ext cx="7772400" cy="1143000"/>
          </a:xfrm>
          <a:noFill/>
        </p:spPr>
        <p:txBody>
          <a:bodyPr/>
          <a:lstStyle/>
          <a:p>
            <a:r>
              <a:rPr lang="cs-CZ" b="1" dirty="0" smtClean="0"/>
              <a:t>Program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772400" cy="3313113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endParaRPr lang="cs-CZ" sz="28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bezpečnost potravin – úřad pro potraviny 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systém bezpečnosti potravin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vznik a činnost ICBP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aktivity  ICBP  pro spotřebitele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diskuse a různé</a:t>
            </a:r>
          </a:p>
          <a:p>
            <a:pPr marL="609600" indent="-609600">
              <a:lnSpc>
                <a:spcPct val="90000"/>
              </a:lnSpc>
            </a:pPr>
            <a:endParaRPr lang="cs-CZ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mtClean="0"/>
              <a:t/>
            </a:r>
            <a:br>
              <a:rPr lang="cs-CZ" smtClean="0"/>
            </a:br>
            <a:endParaRPr lang="cs-CZ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908050"/>
            <a:ext cx="7869238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sz="3600" dirty="0" smtClean="0"/>
              <a:t>   </a:t>
            </a:r>
          </a:p>
          <a:p>
            <a:pPr>
              <a:buFontTx/>
              <a:buNone/>
            </a:pPr>
            <a:r>
              <a:rPr lang="cs-CZ" sz="3600" b="1" dirty="0" smtClean="0"/>
              <a:t>	Vznik Informačního centra</a:t>
            </a:r>
          </a:p>
          <a:p>
            <a:pPr>
              <a:buFontTx/>
              <a:buNone/>
            </a:pPr>
            <a:r>
              <a:rPr lang="cs-CZ" sz="3600" b="1" dirty="0" smtClean="0"/>
              <a:t>	bezpečnosti potravin</a:t>
            </a:r>
          </a:p>
          <a:p>
            <a:pPr>
              <a:buFontTx/>
              <a:buNone/>
            </a:pPr>
            <a:endParaRPr lang="cs-CZ" sz="3600" b="1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           vzniklo v roce 2003 na základě</a:t>
            </a:r>
          </a:p>
          <a:p>
            <a:pPr>
              <a:buNone/>
            </a:pPr>
            <a:r>
              <a:rPr lang="cs-CZ" sz="2400" dirty="0" smtClean="0"/>
              <a:t>	rozhodnutí Koordinační skupiny pro</a:t>
            </a:r>
          </a:p>
          <a:p>
            <a:pPr>
              <a:buNone/>
            </a:pPr>
            <a:r>
              <a:rPr lang="cs-CZ" sz="2400" dirty="0" smtClean="0"/>
              <a:t>	bezpečnost potravin </a:t>
            </a:r>
          </a:p>
          <a:p>
            <a:pPr>
              <a:buNone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               je součástí Úřadu  </a:t>
            </a:r>
          </a:p>
          <a:p>
            <a:pPr>
              <a:buNone/>
            </a:pPr>
            <a:r>
              <a:rPr lang="cs-CZ" sz="2400" dirty="0" smtClean="0"/>
              <a:t>	pro potraviny </a:t>
            </a:r>
            <a:r>
              <a:rPr lang="cs-CZ" sz="2400" dirty="0" err="1" smtClean="0"/>
              <a:t>MZe</a:t>
            </a:r>
            <a:endParaRPr lang="cs-CZ" sz="2400" dirty="0" smtClean="0"/>
          </a:p>
          <a:p>
            <a:endParaRPr lang="cs-CZ" b="1" dirty="0" smtClean="0"/>
          </a:p>
          <a:p>
            <a:endParaRPr lang="cs-CZ" dirty="0" smtClean="0"/>
          </a:p>
        </p:txBody>
      </p:sp>
      <p:pic>
        <p:nvPicPr>
          <p:cNvPr id="4" name="Picture 2" descr="http://www.bezpecnostpotravin.cz/../../UserFiles/Loga/Logo_ICBP_barva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429000"/>
            <a:ext cx="947494" cy="514354"/>
          </a:xfrm>
          <a:prstGeom prst="rect">
            <a:avLst/>
          </a:prstGeom>
          <a:noFill/>
        </p:spPr>
      </p:pic>
      <p:pic>
        <p:nvPicPr>
          <p:cNvPr id="5" name="Picture 2" descr="http://www.bezpecnostpotravin.cz/../../UserFiles/Loga/Logo_ICBP_barva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5143512"/>
            <a:ext cx="947494" cy="5143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25538"/>
            <a:ext cx="7702550" cy="1143000"/>
          </a:xfrm>
          <a:noFill/>
        </p:spPr>
        <p:txBody>
          <a:bodyPr/>
          <a:lstStyle/>
          <a:p>
            <a:r>
              <a:rPr lang="cs-CZ" sz="3600" smtClean="0"/>
              <a:t> </a:t>
            </a:r>
            <a:br>
              <a:rPr lang="cs-CZ" sz="3600" smtClean="0"/>
            </a:br>
            <a:r>
              <a:rPr lang="cs-CZ" sz="3600" b="1" smtClean="0"/>
              <a:t>Definice a hlavní cíl IC BP</a:t>
            </a:r>
            <a:r>
              <a:rPr lang="cs-CZ" b="1" smtClean="0"/>
              <a:t> </a:t>
            </a:r>
            <a:r>
              <a:rPr lang="cs-CZ" smtClean="0"/>
              <a:t/>
            </a:r>
            <a:br>
              <a:rPr lang="cs-CZ" smtClean="0"/>
            </a:br>
            <a:endParaRPr lang="cs-CZ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772400" cy="2590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 smtClean="0"/>
              <a:t>	IC BP je komunikačním centrem, které shromažďuje, zpracovává a poskytuje veřejnosti přesné informace o problematice bezpečnosti potravin.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 smtClean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dirty="0" smtClean="0"/>
              <a:t>	Cíl ICBP: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Komunikace o riziku v oblasti bezpečnosti potravin 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Zvyšování informovanosti a vzdělanosti široké veřejnosti 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Zlepšování vzájemné spolupráce mezi orgány státní správy, nevládních organizací  a spotřebitelem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ICBP je součástí systému bezpečnosti potravin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dirty="0" smtClean="0"/>
              <a:t> 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dirty="0" smtClean="0"/>
              <a:t>		</a:t>
            </a:r>
            <a:endParaRPr lang="cs-CZ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051050" y="333375"/>
            <a:ext cx="3097213" cy="1943100"/>
          </a:xfrm>
          <a:prstGeom prst="rect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endParaRPr lang="cs-CZ" sz="1200" b="1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MZe: Ministerstvo zemědělství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MZ: Ministerstvo zdravotnictví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MPO: Ministerstvo průmyslu a obchodu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MŽP: Ministerstvo životního prostředí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MV: Ministerstvo vnitra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MD: Ministerstvo dopravy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MF: Ministerstvo financí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MO: Ministerstvo obrany</a:t>
            </a:r>
            <a:endParaRPr lang="cs-CZ" sz="1100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SÚJB: Státní úřad pro jadernou bezpečnost</a:t>
            </a:r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771775" y="404813"/>
            <a:ext cx="1600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Státní správa:</a:t>
            </a: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250825" y="1484313"/>
            <a:ext cx="914400" cy="4248150"/>
          </a:xfrm>
          <a:prstGeom prst="ellipse">
            <a:avLst/>
          </a:prstGeom>
          <a:solidFill>
            <a:srgbClr val="FF0000">
              <a:alpha val="7843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0" y="333375"/>
            <a:ext cx="1943100" cy="914400"/>
          </a:xfrm>
          <a:prstGeom prst="cloudCallout">
            <a:avLst>
              <a:gd name="adj1" fmla="val 20917"/>
              <a:gd name="adj2" fmla="val 76218"/>
            </a:avLst>
          </a:prstGeom>
          <a:solidFill>
            <a:srgbClr val="FFFF00">
              <a:alpha val="349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200" b="1"/>
              <a:t>KDO BDÍ NAD BEZPEČNOSTÍ POTRAVIN</a:t>
            </a:r>
            <a:endParaRPr lang="cs-CZ"/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0" y="5516563"/>
            <a:ext cx="2089150" cy="1341437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200">
                <a:solidFill>
                  <a:srgbClr val="FF0000"/>
                </a:solidFill>
              </a:rPr>
              <a:t>Sekretariát KS:</a:t>
            </a:r>
          </a:p>
          <a:p>
            <a:pPr algn="ctr"/>
            <a:r>
              <a:rPr lang="cs-CZ" sz="1100"/>
              <a:t>Odbor</a:t>
            </a:r>
          </a:p>
          <a:p>
            <a:pPr algn="ctr"/>
            <a:r>
              <a:rPr lang="cs-CZ" sz="1100"/>
              <a:t>bezpečnosti potravin</a:t>
            </a:r>
          </a:p>
          <a:p>
            <a:pPr algn="ctr"/>
            <a:r>
              <a:rPr lang="cs-CZ" sz="1200" b="1"/>
              <a:t>MZe</a:t>
            </a:r>
            <a:endParaRPr lang="cs-CZ" b="1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156325" y="1268413"/>
            <a:ext cx="2879725" cy="1081087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1100" b="1">
                <a:solidFill>
                  <a:schemeClr val="accent2"/>
                </a:solidFill>
              </a:rPr>
              <a:t>SZPI</a:t>
            </a:r>
            <a:r>
              <a:rPr lang="cs-CZ" sz="1100"/>
              <a:t>: Státní zemědělská a potravinářská inspekce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SVS</a:t>
            </a:r>
            <a:r>
              <a:rPr lang="cs-CZ" sz="1100"/>
              <a:t>: Státní veterinární správa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SRS</a:t>
            </a:r>
            <a:r>
              <a:rPr lang="cs-CZ" sz="1100"/>
              <a:t>: Státní rostlinolékařská správa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ÚKZÚZ</a:t>
            </a:r>
            <a:r>
              <a:rPr lang="cs-CZ" sz="1100"/>
              <a:t>: Ústřední kontrolní a zkušební ústav zemědělský</a:t>
            </a:r>
          </a:p>
          <a:p>
            <a:pPr algn="ctr"/>
            <a:endParaRPr lang="cs-CZ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156325" y="2420938"/>
            <a:ext cx="2879725" cy="431800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HS</a:t>
            </a:r>
            <a:r>
              <a:rPr lang="cs-CZ" sz="1100"/>
              <a:t>: Hygienická stanice</a:t>
            </a:r>
            <a:endParaRPr lang="cs-CZ" sz="1200"/>
          </a:p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SZÚ</a:t>
            </a:r>
            <a:r>
              <a:rPr lang="cs-CZ" sz="1100"/>
              <a:t>: Státní zdravotní ústav</a:t>
            </a:r>
            <a:endParaRPr lang="cs-CZ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6156325" y="2997200"/>
            <a:ext cx="2879725" cy="287338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ČOI</a:t>
            </a:r>
            <a:r>
              <a:rPr lang="cs-CZ" sz="1100"/>
              <a:t>: Česká obchodní inspekce</a:t>
            </a:r>
            <a:endParaRPr lang="cs-CZ" sz="1200"/>
          </a:p>
          <a:p>
            <a:endParaRPr lang="cs-CZ" sz="1100"/>
          </a:p>
          <a:p>
            <a:pPr algn="ctr"/>
            <a:endParaRPr lang="cs-CZ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6084888" y="3429000"/>
            <a:ext cx="2951162" cy="433388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ČIŽP</a:t>
            </a:r>
            <a:r>
              <a:rPr lang="cs-CZ" sz="1100"/>
              <a:t>: Česká inspekce životního prostředí</a:t>
            </a:r>
            <a:endParaRPr lang="cs-CZ" sz="1200"/>
          </a:p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CEU</a:t>
            </a:r>
            <a:r>
              <a:rPr lang="cs-CZ" sz="1100"/>
              <a:t>: Český ekologický ústav</a:t>
            </a:r>
            <a:endParaRPr lang="cs-CZ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6084888" y="4005263"/>
            <a:ext cx="2951162" cy="287337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GŘ</a:t>
            </a:r>
            <a:r>
              <a:rPr lang="cs-CZ" sz="1100">
                <a:solidFill>
                  <a:srgbClr val="000080"/>
                </a:solidFill>
              </a:rPr>
              <a:t> </a:t>
            </a:r>
            <a:r>
              <a:rPr lang="cs-CZ" sz="1100" b="1">
                <a:solidFill>
                  <a:srgbClr val="000080"/>
                </a:solidFill>
              </a:rPr>
              <a:t>cel</a:t>
            </a:r>
            <a:r>
              <a:rPr lang="cs-CZ" sz="1100"/>
              <a:t>: Generální ředitelství cel</a:t>
            </a:r>
            <a:endParaRPr lang="cs-CZ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2051050" y="2420938"/>
            <a:ext cx="3167063" cy="2303462"/>
          </a:xfrm>
          <a:prstGeom prst="rect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endParaRPr lang="cs-CZ" sz="1200" b="1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200" b="1">
                <a:solidFill>
                  <a:srgbClr val="003300"/>
                </a:solidFill>
              </a:rPr>
              <a:t>Producenti surovin a výrobci potravin</a:t>
            </a:r>
            <a:r>
              <a:rPr lang="cs-CZ" sz="1200" b="1"/>
              <a:t>: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PK: Potravinářská komora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AK: Agrární komora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SOCR: Svaz obchodu a cestovního ruchu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endParaRPr lang="cs-CZ" sz="1100" b="1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200" b="1">
                <a:solidFill>
                  <a:srgbClr val="003300"/>
                </a:solidFill>
              </a:rPr>
              <a:t>Spotřebitelské organizace</a:t>
            </a:r>
            <a:r>
              <a:rPr lang="cs-CZ" sz="1200" b="1"/>
              <a:t>: 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KOSA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SOS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SČS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Spotřebitelé cz</a:t>
            </a:r>
            <a:endParaRPr lang="cs-CZ"/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2555875" y="5084763"/>
            <a:ext cx="2879725" cy="1657350"/>
          </a:xfrm>
          <a:prstGeom prst="ellipse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pPr>
              <a:buFont typeface="Wingdings" pitchFamily="2" charset="2"/>
              <a:buChar char="§"/>
            </a:pPr>
            <a:r>
              <a:rPr lang="cs-CZ" sz="1100">
                <a:solidFill>
                  <a:srgbClr val="003300"/>
                </a:solidFill>
              </a:rPr>
              <a:t>Vědecký výbor pro potraviny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>
                <a:solidFill>
                  <a:srgbClr val="003300"/>
                </a:solidFill>
              </a:rPr>
              <a:t>Vědecký výbor veterinární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>
                <a:solidFill>
                  <a:srgbClr val="003300"/>
                </a:solidFill>
              </a:rPr>
              <a:t>Vědecký výbor výživy zvířat</a:t>
            </a:r>
            <a:endParaRPr lang="cs-CZ" sz="1200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>
                <a:solidFill>
                  <a:srgbClr val="003300"/>
                </a:solidFill>
              </a:rPr>
              <a:t>Vědecký výbor fytosanitární a životního prostředí</a:t>
            </a:r>
          </a:p>
          <a:p>
            <a:pPr>
              <a:buClr>
                <a:srgbClr val="003300"/>
              </a:buClr>
              <a:buFont typeface="Wingdings" pitchFamily="2" charset="2"/>
              <a:buNone/>
            </a:pPr>
            <a:r>
              <a:rPr lang="cs-CZ" sz="1100">
                <a:solidFill>
                  <a:srgbClr val="003300"/>
                </a:solidFill>
              </a:rPr>
              <a:t>Vědecký  výbor pro GMO</a:t>
            </a:r>
          </a:p>
          <a:p>
            <a:pPr algn="ctr"/>
            <a:endParaRPr lang="cs-CZ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5651500" y="4724400"/>
            <a:ext cx="2592388" cy="1295400"/>
          </a:xfrm>
          <a:prstGeom prst="ellipse">
            <a:avLst/>
          </a:prstGeom>
          <a:solidFill>
            <a:srgbClr val="FF0000">
              <a:alpha val="7843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pPr algn="ctr"/>
            <a:endParaRPr lang="cs-CZ" sz="1200" b="1"/>
          </a:p>
        </p:txBody>
      </p:sp>
      <p:sp>
        <p:nvSpPr>
          <p:cNvPr id="23567" name="WordArt 15"/>
          <p:cNvSpPr>
            <a:spLocks noChangeArrowheads="1" noChangeShapeType="1" noTextEdit="1"/>
          </p:cNvSpPr>
          <p:nvPr/>
        </p:nvSpPr>
        <p:spPr bwMode="auto">
          <a:xfrm>
            <a:off x="3132138" y="5229225"/>
            <a:ext cx="17145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Poradní orgány:</a:t>
            </a:r>
          </a:p>
        </p:txBody>
      </p:sp>
      <p:sp>
        <p:nvSpPr>
          <p:cNvPr id="23568" name="WordArt 16"/>
          <p:cNvSpPr>
            <a:spLocks noChangeArrowheads="1" noChangeShapeType="1" noTextEdit="1"/>
          </p:cNvSpPr>
          <p:nvPr/>
        </p:nvSpPr>
        <p:spPr bwMode="auto">
          <a:xfrm>
            <a:off x="5724525" y="5157788"/>
            <a:ext cx="224948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INFORMAČNÍ CENTRUM</a:t>
            </a:r>
          </a:p>
        </p:txBody>
      </p:sp>
      <p:sp>
        <p:nvSpPr>
          <p:cNvPr id="23569" name="WordArt 17"/>
          <p:cNvSpPr>
            <a:spLocks noChangeArrowheads="1" noChangeShapeType="1" noTextEdit="1"/>
          </p:cNvSpPr>
          <p:nvPr/>
        </p:nvSpPr>
        <p:spPr bwMode="auto">
          <a:xfrm>
            <a:off x="2411413" y="2565400"/>
            <a:ext cx="22320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Nevládní organizace: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5148263" y="141287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011863" y="141287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6011863" y="22764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>
            <a:off x="5867400" y="1700213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>
            <a:off x="5867400" y="3213100"/>
            <a:ext cx="217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5724525" y="19161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5724525" y="37163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5651500" y="2060575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5651500" y="40767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79" name="AutoShape 27"/>
          <p:cNvSpPr>
            <a:spLocks noChangeArrowheads="1"/>
          </p:cNvSpPr>
          <p:nvPr/>
        </p:nvSpPr>
        <p:spPr bwMode="auto">
          <a:xfrm rot="10800000">
            <a:off x="6948488" y="6092825"/>
            <a:ext cx="228600" cy="3429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0" name="AutoShape 28"/>
          <p:cNvSpPr>
            <a:spLocks noChangeArrowheads="1"/>
          </p:cNvSpPr>
          <p:nvPr/>
        </p:nvSpPr>
        <p:spPr bwMode="auto">
          <a:xfrm rot="-4662954">
            <a:off x="2074863" y="4749800"/>
            <a:ext cx="228600" cy="863600"/>
          </a:xfrm>
          <a:prstGeom prst="upArrow">
            <a:avLst>
              <a:gd name="adj1" fmla="val 50000"/>
              <a:gd name="adj2" fmla="val 94444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1" name="AutoShape 29"/>
          <p:cNvSpPr>
            <a:spLocks noChangeArrowheads="1"/>
          </p:cNvSpPr>
          <p:nvPr/>
        </p:nvSpPr>
        <p:spPr bwMode="auto">
          <a:xfrm>
            <a:off x="1187450" y="1916113"/>
            <a:ext cx="647700" cy="228600"/>
          </a:xfrm>
          <a:prstGeom prst="leftRightArrow">
            <a:avLst>
              <a:gd name="adj1" fmla="val 50000"/>
              <a:gd name="adj2" fmla="val 56667"/>
            </a:avLst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2" name="WordArt 30"/>
          <p:cNvSpPr>
            <a:spLocks noChangeArrowheads="1" noChangeShapeType="1" noTextEdit="1"/>
          </p:cNvSpPr>
          <p:nvPr/>
        </p:nvSpPr>
        <p:spPr bwMode="auto">
          <a:xfrm rot="5400000">
            <a:off x="-1252538" y="3492501"/>
            <a:ext cx="3870325" cy="28575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cs-CZ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KOORDINAČNÍ SKUPINA</a:t>
            </a:r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>
            <a:off x="5148263" y="206057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>
            <a:off x="5148263" y="170021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>
            <a:off x="5148263" y="191611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6" name="AutoShape 34"/>
          <p:cNvSpPr>
            <a:spLocks noChangeArrowheads="1"/>
          </p:cNvSpPr>
          <p:nvPr/>
        </p:nvSpPr>
        <p:spPr bwMode="auto">
          <a:xfrm>
            <a:off x="1258888" y="3716338"/>
            <a:ext cx="647700" cy="228600"/>
          </a:xfrm>
          <a:prstGeom prst="leftRightArrow">
            <a:avLst>
              <a:gd name="adj1" fmla="val 50000"/>
              <a:gd name="adj2" fmla="val 56667"/>
            </a:avLst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7" name="AutoShape 35"/>
          <p:cNvSpPr>
            <a:spLocks noChangeArrowheads="1"/>
          </p:cNvSpPr>
          <p:nvPr/>
        </p:nvSpPr>
        <p:spPr bwMode="auto">
          <a:xfrm rot="10800000">
            <a:off x="6877050" y="4365625"/>
            <a:ext cx="228600" cy="3429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88" name="WordArt 36"/>
          <p:cNvSpPr>
            <a:spLocks noChangeArrowheads="1" noChangeShapeType="1" noTextEdit="1"/>
          </p:cNvSpPr>
          <p:nvPr/>
        </p:nvSpPr>
        <p:spPr bwMode="auto">
          <a:xfrm>
            <a:off x="6011863" y="6497638"/>
            <a:ext cx="2249487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spotřebitelé</a:t>
            </a:r>
          </a:p>
        </p:txBody>
      </p:sp>
      <p:sp>
        <p:nvSpPr>
          <p:cNvPr id="23589" name="AutoShape 37"/>
          <p:cNvSpPr>
            <a:spLocks noChangeArrowheads="1"/>
          </p:cNvSpPr>
          <p:nvPr/>
        </p:nvSpPr>
        <p:spPr bwMode="auto">
          <a:xfrm rot="2032391">
            <a:off x="5292725" y="4365625"/>
            <a:ext cx="647700" cy="228600"/>
          </a:xfrm>
          <a:prstGeom prst="leftRightArrow">
            <a:avLst>
              <a:gd name="adj1" fmla="val 50000"/>
              <a:gd name="adj2" fmla="val 56667"/>
            </a:avLst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90" name="AutoShape 38"/>
          <p:cNvSpPr>
            <a:spLocks noChangeArrowheads="1"/>
          </p:cNvSpPr>
          <p:nvPr/>
        </p:nvSpPr>
        <p:spPr bwMode="auto">
          <a:xfrm rot="5246626">
            <a:off x="5133975" y="5100638"/>
            <a:ext cx="228600" cy="3429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smtClean="0"/>
              <a:t>Kdo řídí činnost Informačního</a:t>
            </a:r>
            <a:br>
              <a:rPr lang="cs-CZ" b="1" smtClean="0"/>
            </a:br>
            <a:r>
              <a:rPr lang="cs-CZ" b="1" smtClean="0"/>
              <a:t>centra bezpečnosti potravin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781300"/>
            <a:ext cx="7772400" cy="36718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2000" b="1" u="sng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b="1" u="sng" dirty="0" smtClean="0"/>
              <a:t>Dokument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u="sng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u="sng" dirty="0" smtClean="0"/>
              <a:t>Usnesení vlády ČR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u="sng" dirty="0" smtClean="0"/>
              <a:t>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1800" dirty="0" smtClean="0">
                <a:cs typeface="Times New Roman" pitchFamily="18" charset="0"/>
              </a:rPr>
              <a:t>Ke Strategii zajišt</a:t>
            </a:r>
            <a:r>
              <a:rPr lang="cs-CZ" sz="1800" dirty="0" smtClean="0"/>
              <a:t>ě</a:t>
            </a:r>
            <a:r>
              <a:rPr lang="cs-CZ" sz="1800" dirty="0" smtClean="0">
                <a:cs typeface="Times New Roman" pitchFamily="18" charset="0"/>
              </a:rPr>
              <a:t>ní bezpe</a:t>
            </a:r>
            <a:r>
              <a:rPr lang="cs-CZ" sz="1800" dirty="0" smtClean="0"/>
              <a:t>č</a:t>
            </a:r>
            <a:r>
              <a:rPr lang="cs-CZ" sz="1800" dirty="0" smtClean="0">
                <a:cs typeface="Times New Roman" pitchFamily="18" charset="0"/>
              </a:rPr>
              <a:t>nosti potravin  výživy na období </a:t>
            </a:r>
          </a:p>
          <a:p>
            <a:pPr>
              <a:lnSpc>
                <a:spcPct val="80000"/>
              </a:lnSpc>
              <a:buNone/>
            </a:pPr>
            <a:r>
              <a:rPr lang="cs-CZ" sz="1800" dirty="0" smtClean="0">
                <a:cs typeface="Times New Roman" pitchFamily="18" charset="0"/>
              </a:rPr>
              <a:t>	2010-2013  ze dne 18. ledna 2010 č. 61</a:t>
            </a:r>
          </a:p>
          <a:p>
            <a:pPr>
              <a:lnSpc>
                <a:spcPct val="80000"/>
              </a:lnSpc>
              <a:buNone/>
            </a:pPr>
            <a:endParaRPr lang="cs-CZ" sz="1800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sz="1800" dirty="0" smtClean="0"/>
              <a:t>Dlouhodobá strategie zlepšování zdravotního stavu obyvatelstva </a:t>
            </a:r>
          </a:p>
          <a:p>
            <a:pPr>
              <a:lnSpc>
                <a:spcPct val="80000"/>
              </a:lnSpc>
              <a:buNone/>
            </a:pPr>
            <a:r>
              <a:rPr lang="cs-CZ" sz="1800" dirty="0" smtClean="0"/>
              <a:t>	České republiky – Zdraví pro všechny v 21. století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dirty="0" smtClean="0"/>
          </a:p>
          <a:p>
            <a:pPr>
              <a:lnSpc>
                <a:spcPct val="80000"/>
              </a:lnSpc>
            </a:pPr>
            <a:endParaRPr lang="cs-CZ" sz="2000" u="sng" dirty="0" smtClean="0"/>
          </a:p>
          <a:p>
            <a:pPr>
              <a:lnSpc>
                <a:spcPct val="80000"/>
              </a:lnSpc>
              <a:buFontTx/>
              <a:buNone/>
            </a:pPr>
            <a:endParaRPr lang="cs-CZ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" dirty="0" smtClean="0"/>
              <a:t>	</a:t>
            </a:r>
            <a:br>
              <a:rPr lang="cs-CZ" sz="200" dirty="0" smtClean="0"/>
            </a:br>
            <a:endParaRPr lang="cs-CZ" sz="200" dirty="0" smtClean="0"/>
          </a:p>
          <a:p>
            <a:pPr>
              <a:lnSpc>
                <a:spcPct val="80000"/>
              </a:lnSpc>
            </a:pPr>
            <a:endParaRPr lang="cs-CZ" sz="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87450" y="1412875"/>
            <a:ext cx="6840538" cy="936625"/>
          </a:xfrm>
          <a:prstGeom prst="wedgeRoundRectCallout">
            <a:avLst>
              <a:gd name="adj1" fmla="val -48282"/>
              <a:gd name="adj2" fmla="val 84407"/>
              <a:gd name="adj3" fmla="val 16667"/>
            </a:avLst>
          </a:prstGeom>
          <a:solidFill>
            <a:srgbClr val="D3C031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3357563"/>
            <a:ext cx="6669088" cy="576262"/>
          </a:xfrm>
          <a:noFill/>
        </p:spPr>
        <p:txBody>
          <a:bodyPr/>
          <a:lstStyle/>
          <a:p>
            <a:r>
              <a:rPr lang="cs-CZ" b="1" i="1" smtClean="0"/>
              <a:t/>
            </a:r>
            <a:br>
              <a:rPr lang="cs-CZ" b="1" i="1" smtClean="0"/>
            </a:br>
            <a:r>
              <a:rPr lang="cs-CZ" b="1" i="1" smtClean="0"/>
              <a:t/>
            </a:r>
            <a:br>
              <a:rPr lang="cs-CZ" b="1" i="1" smtClean="0"/>
            </a:br>
            <a:r>
              <a:rPr lang="cs-CZ" b="1" i="1" smtClean="0"/>
              <a:t/>
            </a:r>
            <a:br>
              <a:rPr lang="cs-CZ" b="1" i="1" smtClean="0"/>
            </a:br>
            <a:r>
              <a:rPr lang="cs-CZ" b="1" i="1" smtClean="0"/>
              <a:t>                           </a:t>
            </a:r>
            <a:br>
              <a:rPr lang="cs-CZ" b="1" i="1" smtClean="0"/>
            </a:br>
            <a:r>
              <a:rPr lang="cs-CZ" b="1" i="1" smtClean="0"/>
              <a:t/>
            </a:r>
            <a:br>
              <a:rPr lang="cs-CZ" b="1" i="1" smtClean="0"/>
            </a:br>
            <a:endParaRPr lang="cs-CZ" b="1" i="1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1913" y="2852738"/>
            <a:ext cx="8208962" cy="3600450"/>
          </a:xfrm>
        </p:spPr>
        <p:txBody>
          <a:bodyPr/>
          <a:lstStyle/>
          <a:p>
            <a:pPr>
              <a:buClr>
                <a:schemeClr val="accent2"/>
              </a:buClr>
              <a:buFontTx/>
              <a:buNone/>
            </a:pPr>
            <a:r>
              <a:rPr lang="cs-CZ" sz="1200" smtClean="0"/>
              <a:t>	</a:t>
            </a:r>
            <a:r>
              <a:rPr lang="cs-CZ" smtClean="0"/>
              <a:t>  </a:t>
            </a:r>
          </a:p>
          <a:p>
            <a:pPr>
              <a:buClr>
                <a:schemeClr val="accent2"/>
              </a:buClr>
              <a:buFontTx/>
              <a:buNone/>
            </a:pPr>
            <a:r>
              <a:rPr lang="cs-CZ" sz="2800" smtClean="0"/>
              <a:t>	  o zdravotní nezávadnosti potravin</a:t>
            </a:r>
            <a:br>
              <a:rPr lang="cs-CZ" sz="2800" smtClean="0"/>
            </a:br>
            <a:r>
              <a:rPr lang="cs-CZ" sz="2800" smtClean="0"/>
              <a:t>  o vědeckých výsledcích a doporučeních</a:t>
            </a:r>
            <a:br>
              <a:rPr lang="cs-CZ" sz="2800" smtClean="0"/>
            </a:br>
            <a:r>
              <a:rPr lang="cs-CZ" sz="2800" smtClean="0"/>
              <a:t>  o činnostech dozorových orgánů</a:t>
            </a:r>
            <a:br>
              <a:rPr lang="cs-CZ" sz="2800" smtClean="0"/>
            </a:br>
            <a:r>
              <a:rPr lang="cs-CZ" sz="2800" smtClean="0"/>
              <a:t>  o výskytu zdravotně nevyhovující potravin</a:t>
            </a:r>
            <a:br>
              <a:rPr lang="cs-CZ" sz="2800" smtClean="0"/>
            </a:br>
            <a:r>
              <a:rPr lang="cs-CZ" sz="2800" smtClean="0"/>
              <a:t>  o  zdravé výživě</a:t>
            </a: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/>
            </a:r>
            <a:br>
              <a:rPr lang="cs-CZ" sz="2400" smtClean="0"/>
            </a:br>
            <a:endParaRPr lang="cs-CZ" sz="2400" smtClean="0"/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518318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INFOCENTRUM poskytuje informace </a:t>
            </a:r>
          </a:p>
        </p:txBody>
      </p:sp>
      <p:sp>
        <p:nvSpPr>
          <p:cNvPr id="110598" name="WordArt 6"/>
          <p:cNvSpPr>
            <a:spLocks noChangeArrowheads="1" noChangeShapeType="1" noTextEdit="1"/>
          </p:cNvSpPr>
          <p:nvPr/>
        </p:nvSpPr>
        <p:spPr bwMode="auto">
          <a:xfrm>
            <a:off x="323850" y="3068638"/>
            <a:ext cx="86518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3C031">
                    <a:alpha val="50195"/>
                  </a:srgbClr>
                </a:solidFill>
                <a:latin typeface="Arial Black"/>
              </a:rPr>
              <a:t>???</a:t>
            </a:r>
          </a:p>
        </p:txBody>
      </p:sp>
      <p:sp>
        <p:nvSpPr>
          <p:cNvPr id="110599" name="WordArt 7"/>
          <p:cNvSpPr>
            <a:spLocks noChangeArrowheads="1" noChangeShapeType="1" noTextEdit="1"/>
          </p:cNvSpPr>
          <p:nvPr/>
        </p:nvSpPr>
        <p:spPr bwMode="auto">
          <a:xfrm>
            <a:off x="685800" y="6629400"/>
            <a:ext cx="7772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800" kern="1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Informační centrum bezpečnosti potravin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animBg="1"/>
      <p:bldP spid="1105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25538"/>
            <a:ext cx="8359775" cy="882650"/>
          </a:xfrm>
          <a:noFill/>
        </p:spPr>
        <p:txBody>
          <a:bodyPr/>
          <a:lstStyle/>
          <a:p>
            <a:r>
              <a:rPr lang="cs-CZ" b="1" smtClean="0"/>
              <a:t>Oslovené cílové skupiny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8229600" cy="3962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b="1" smtClean="0"/>
              <a:t>Odborná veřejnost od 2003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b="1" smtClean="0"/>
              <a:t>Široká spotřebitelská veřejnost od 2005</a:t>
            </a:r>
          </a:p>
          <a:p>
            <a:pPr>
              <a:lnSpc>
                <a:spcPct val="80000"/>
              </a:lnSpc>
            </a:pPr>
            <a:endParaRPr lang="cs-CZ" sz="12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b="1" smtClean="0"/>
              <a:t>Přímo oslovované skupiny spotřebitelů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Dospělí spotřebitelé od 2005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Děti 3-6 let od 2005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Děti 6-10 let od 2005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Mládež 11-17 let od 2006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800" smtClean="0"/>
          </a:p>
          <a:p>
            <a:pPr>
              <a:lnSpc>
                <a:spcPct val="80000"/>
              </a:lnSpc>
              <a:buFontTx/>
              <a:buNone/>
            </a:pPr>
            <a:endParaRPr lang="cs-CZ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6000" smtClean="0"/>
              <a:t>Statistika ICBP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smtClean="0"/>
              <a:t>www.bezpecnostpotravin.cz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400" u="sng" smtClean="0"/>
              <a:t>Statistika  do konce roku 2008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>
              <a:lnSpc>
                <a:spcPct val="80000"/>
              </a:lnSpc>
            </a:pPr>
            <a:r>
              <a:rPr lang="cs-CZ" sz="2000" smtClean="0"/>
              <a:t>bylo vytvořeno celkem 2 406 příspěvků, které  shlédlo 1 126 596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/>
              <a:t>	návštěvníků.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od 2003  vloženo 10 000 příspěvků z toho 7 000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/>
              <a:t>	v archivu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A-Z slovník  cca 800 hesel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smtClean="0"/>
              <a:t>Vydané  materiály v kusech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smtClean="0"/>
              <a:t>2004 -  	10 000 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2005 -  	66 400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2006 -	96 305 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2007 -         118 500</a:t>
            </a:r>
          </a:p>
          <a:p>
            <a:pPr>
              <a:lnSpc>
                <a:spcPct val="80000"/>
              </a:lnSpc>
            </a:pPr>
            <a:r>
              <a:rPr lang="cs-CZ" sz="2000" smtClean="0"/>
              <a:t>2008 -         210 200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/>
              <a:t>Celkem vydáno a distribuováno na  500 000 ks materiálů </a:t>
            </a:r>
          </a:p>
          <a:p>
            <a:pPr>
              <a:lnSpc>
                <a:spcPct val="80000"/>
              </a:lnSpc>
            </a:pPr>
            <a:endParaRPr lang="cs-CZ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68413"/>
            <a:ext cx="7772400" cy="1143000"/>
          </a:xfrm>
          <a:noFill/>
        </p:spPr>
        <p:txBody>
          <a:bodyPr/>
          <a:lstStyle/>
          <a:p>
            <a:r>
              <a:rPr lang="cs-CZ" sz="3600" b="1" smtClean="0"/>
              <a:t>Statistika vzdělávacích programů 2003-2010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92375"/>
            <a:ext cx="7772400" cy="3146425"/>
          </a:xfrm>
        </p:spPr>
        <p:txBody>
          <a:bodyPr/>
          <a:lstStyle/>
          <a:p>
            <a:r>
              <a:rPr lang="cs-CZ" sz="2800" smtClean="0"/>
              <a:t>Program pro děti 3-6 let …….401</a:t>
            </a:r>
          </a:p>
          <a:p>
            <a:pPr>
              <a:buFontTx/>
              <a:buNone/>
            </a:pPr>
            <a:r>
              <a:rPr lang="cs-CZ" sz="2800" smtClean="0"/>
              <a:t>Účast ……………………………21684</a:t>
            </a:r>
          </a:p>
          <a:p>
            <a:r>
              <a:rPr lang="cs-CZ" sz="2800" smtClean="0"/>
              <a:t>Program pro děti  6-9 let ……211</a:t>
            </a:r>
          </a:p>
          <a:p>
            <a:pPr>
              <a:buFontTx/>
              <a:buNone/>
            </a:pPr>
            <a:r>
              <a:rPr lang="cs-CZ" sz="2800" smtClean="0"/>
              <a:t>Účast …………………………… 4429</a:t>
            </a:r>
          </a:p>
          <a:p>
            <a:r>
              <a:rPr lang="cs-CZ" sz="2800" smtClean="0"/>
              <a:t>Přednášky pro spotřebitele…. 155</a:t>
            </a:r>
          </a:p>
          <a:p>
            <a:pPr>
              <a:buFontTx/>
              <a:buNone/>
            </a:pPr>
            <a:r>
              <a:rPr lang="cs-CZ" sz="2800" smtClean="0"/>
              <a:t>Účast ……………………………. 4866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68413"/>
            <a:ext cx="7772400" cy="1143000"/>
          </a:xfrm>
          <a:noFill/>
        </p:spPr>
        <p:txBody>
          <a:bodyPr/>
          <a:lstStyle/>
          <a:p>
            <a:r>
              <a:rPr lang="cs-CZ" b="1" dirty="0" smtClean="0"/>
              <a:t>Program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772400" cy="3313113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endParaRPr lang="cs-CZ" sz="28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bezpečnost potravin – úřad pro potraviny 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systém bezpečnosti potravin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vznik a činnost ICBP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aktivity  ICBP  pro spotřebitele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Zdravá výživa, alimentární choroby 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 smtClean="0"/>
              <a:t>diskuse a různé</a:t>
            </a:r>
          </a:p>
          <a:p>
            <a:pPr marL="609600" indent="-609600">
              <a:lnSpc>
                <a:spcPct val="90000"/>
              </a:lnSpc>
            </a:pPr>
            <a:endParaRPr lang="cs-CZ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/>
          <a:p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sz="6000" b="1" i="1" dirty="0" smtClean="0">
                <a:solidFill>
                  <a:srgbClr val="FF6600"/>
                </a:solidFill>
              </a:rPr>
              <a:t/>
            </a:r>
            <a:br>
              <a:rPr lang="cs-CZ" sz="6000" b="1" i="1" dirty="0" smtClean="0">
                <a:solidFill>
                  <a:srgbClr val="FF6600"/>
                </a:solidFill>
              </a:rPr>
            </a:br>
            <a:r>
              <a:rPr lang="cs-CZ" sz="6000" b="1" i="1" dirty="0" smtClean="0">
                <a:solidFill>
                  <a:srgbClr val="FF6600"/>
                </a:solidFill>
              </a:rPr>
              <a:t>základní </a:t>
            </a:r>
            <a:r>
              <a:rPr lang="cs-CZ" sz="6600" b="1" i="1" dirty="0" smtClean="0">
                <a:solidFill>
                  <a:srgbClr val="FF6600"/>
                </a:solidFill>
              </a:rPr>
              <a:t>aktivity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3600" i="1" dirty="0" smtClean="0"/>
              <a:t/>
            </a:r>
            <a:br>
              <a:rPr lang="cs-CZ" sz="3600" i="1" dirty="0" smtClean="0"/>
            </a:br>
            <a:endParaRPr lang="cs-CZ" sz="3600" i="1" dirty="0" smtClean="0"/>
          </a:p>
        </p:txBody>
      </p:sp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609600" y="1828800"/>
            <a:ext cx="7848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INFORMAČNÍ CENTRUM 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381000" y="2895600"/>
            <a:ext cx="8223250" cy="982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BEZPEČNOSTI POTRAVIN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3600" b="1" smtClean="0"/>
              <a:t>Základní aktivity ICBP</a:t>
            </a:r>
            <a:r>
              <a:rPr lang="cs-CZ" sz="3600" smtClean="0"/>
              <a:t/>
            </a:r>
            <a:br>
              <a:rPr lang="cs-CZ" sz="3600" smtClean="0"/>
            </a:br>
            <a:endParaRPr lang="cs-CZ" sz="36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Internetové aplikace 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Semináře pro veřejnost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Výukové programy pro mládež</a:t>
            </a:r>
          </a:p>
          <a:p>
            <a:pPr>
              <a:lnSpc>
                <a:spcPct val="80000"/>
              </a:lnSpc>
            </a:pPr>
            <a:r>
              <a:rPr lang="cs-CZ" dirty="0" err="1" smtClean="0"/>
              <a:t>Promo</a:t>
            </a:r>
            <a:r>
              <a:rPr lang="cs-CZ" dirty="0" smtClean="0"/>
              <a:t> pro veřejnost  v regionech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Vzdělávací materiály pro veřejnost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96752"/>
            <a:ext cx="7772400" cy="1550988"/>
          </a:xfrm>
          <a:noFill/>
        </p:spPr>
        <p:txBody>
          <a:bodyPr/>
          <a:lstStyle/>
          <a:p>
            <a:r>
              <a:rPr lang="cs-CZ" b="1" dirty="0" smtClean="0"/>
              <a:t>Webové aplikace </a:t>
            </a:r>
            <a:r>
              <a:rPr lang="cs-CZ" sz="3200" b="1" dirty="0" err="1" smtClean="0"/>
              <a:t>bezpecnostpotravin.cz</a:t>
            </a:r>
            <a:r>
              <a:rPr lang="cs-CZ" sz="3200" b="1" dirty="0" smtClean="0">
                <a:solidFill>
                  <a:schemeClr val="tx1"/>
                </a:solidFill>
              </a:rPr>
              <a:t>, </a:t>
            </a:r>
            <a:r>
              <a:rPr lang="cs-CZ" sz="3200" b="1" dirty="0" err="1" smtClean="0">
                <a:solidFill>
                  <a:schemeClr val="tx1"/>
                </a:solidFill>
              </a:rPr>
              <a:t>foodsafety.cz</a:t>
            </a:r>
            <a:endParaRPr lang="cs-CZ" sz="3200" b="1" dirty="0" smtClean="0">
              <a:solidFill>
                <a:schemeClr val="tx1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852936"/>
            <a:ext cx="8243887" cy="468153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400" b="1" i="1" dirty="0" smtClean="0"/>
              <a:t>Internetová stránka  (česká a anglická verze) poskytuje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i="1" dirty="0" smtClean="0"/>
              <a:t>informace ze všech oblastí bezpečnosti potravin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b="1" i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b="1" i="1" dirty="0" smtClean="0"/>
              <a:t>Cíl:</a:t>
            </a:r>
            <a:r>
              <a:rPr lang="cs-CZ" sz="2400" i="1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i="1" dirty="0" smtClean="0"/>
              <a:t>Zajistit maximální informovanost široké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i="1" dirty="0" smtClean="0"/>
              <a:t>veřejnosti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i="1" dirty="0" smtClean="0"/>
              <a:t>Zviditelnit  český systém bezpečnosti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i="1" dirty="0" smtClean="0"/>
              <a:t>potravin doma i v zahraničí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438184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 rot="19935912">
            <a:off x="2105479" y="6050480"/>
            <a:ext cx="523875" cy="360363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 rot="19935912">
            <a:off x="7146040" y="2738112"/>
            <a:ext cx="523875" cy="360363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19935912">
            <a:off x="1529415" y="5330400"/>
            <a:ext cx="523875" cy="360363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 rot="19897048">
            <a:off x="6207341" y="3353494"/>
            <a:ext cx="689757" cy="389694"/>
          </a:xfrm>
          <a:prstGeom prst="leftArrow">
            <a:avLst>
              <a:gd name="adj1" fmla="val 50000"/>
              <a:gd name="adj2" fmla="val 704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 rot="19897048">
            <a:off x="4767182" y="2705422"/>
            <a:ext cx="689757" cy="389694"/>
          </a:xfrm>
          <a:prstGeom prst="leftArrow">
            <a:avLst>
              <a:gd name="adj1" fmla="val 50000"/>
              <a:gd name="adj2" fmla="val 704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 rot="19897048">
            <a:off x="5415253" y="4289599"/>
            <a:ext cx="689757" cy="389694"/>
          </a:xfrm>
          <a:prstGeom prst="leftArrow">
            <a:avLst>
              <a:gd name="adj1" fmla="val 50000"/>
              <a:gd name="adj2" fmla="val 704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/>
          <a:lstStyle/>
          <a:p>
            <a:r>
              <a:rPr lang="cs-CZ" sz="6000" dirty="0" smtClean="0"/>
              <a:t>METYLALKOHOL</a:t>
            </a:r>
            <a:br>
              <a:rPr lang="cs-CZ" sz="6000" dirty="0" smtClean="0"/>
            </a:br>
            <a:r>
              <a:rPr lang="cs-CZ" sz="6000" dirty="0" smtClean="0"/>
              <a:t>(metanol)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3041576"/>
            <a:ext cx="6400800" cy="3816424"/>
          </a:xfrm>
        </p:spPr>
        <p:txBody>
          <a:bodyPr/>
          <a:lstStyle/>
          <a:p>
            <a:r>
              <a:rPr lang="cs-CZ" dirty="0" smtClean="0"/>
              <a:t>Životu nebezpečná látka neoprávněně přidaná do silnějších alkoholických nápojů způsobující otravu lidského organizmu. </a:t>
            </a:r>
          </a:p>
          <a:p>
            <a:r>
              <a:rPr lang="cs-CZ" sz="4000" b="1" dirty="0" smtClean="0"/>
              <a:t>Kriminální čin !!!!!</a:t>
            </a:r>
          </a:p>
          <a:p>
            <a:r>
              <a:rPr lang="cs-CZ" sz="4000" b="1" dirty="0" smtClean="0"/>
              <a:t>32 mrtvých </a:t>
            </a:r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 rot="19935912">
            <a:off x="2321503" y="2090039"/>
            <a:ext cx="523875" cy="360363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57338"/>
            <a:ext cx="7126287" cy="1477962"/>
          </a:xfrm>
          <a:noFill/>
        </p:spPr>
        <p:txBody>
          <a:bodyPr/>
          <a:lstStyle/>
          <a:p>
            <a:r>
              <a:rPr lang="cs-CZ" sz="3600" b="1" smtClean="0"/>
              <a:t>Zprávy rizika z potravin</a:t>
            </a:r>
            <a:br>
              <a:rPr lang="cs-CZ" sz="3600" b="1" smtClean="0"/>
            </a:br>
            <a:r>
              <a:rPr lang="cs-CZ" sz="3600" b="1" smtClean="0"/>
              <a:t>aplikace pro spotřebitele</a:t>
            </a:r>
            <a:r>
              <a:rPr lang="cs-CZ" sz="3600" smtClean="0"/>
              <a:t> </a:t>
            </a:r>
            <a:br>
              <a:rPr lang="cs-CZ" sz="3600" smtClean="0"/>
            </a:br>
            <a:endParaRPr lang="cs-CZ" sz="3600" b="1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284538"/>
            <a:ext cx="7772400" cy="2590800"/>
          </a:xfrm>
        </p:spPr>
        <p:txBody>
          <a:bodyPr/>
          <a:lstStyle/>
          <a:p>
            <a:r>
              <a:rPr lang="cs-CZ" sz="2800" smtClean="0"/>
              <a:t>Ověřená zpráva od dozorových orgánů</a:t>
            </a:r>
          </a:p>
          <a:p>
            <a:r>
              <a:rPr lang="cs-CZ" sz="2800" smtClean="0"/>
              <a:t>Info z rizikových produktech do vašeho PC</a:t>
            </a:r>
          </a:p>
          <a:p>
            <a:r>
              <a:rPr lang="cs-CZ" sz="2800" smtClean="0"/>
              <a:t>nutná registrace konkrétního uživatele</a:t>
            </a:r>
          </a:p>
          <a:p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5400" smtClean="0"/>
              <a:t/>
            </a:r>
            <a:br>
              <a:rPr lang="cs-CZ" sz="5400" smtClean="0"/>
            </a:br>
            <a:r>
              <a:rPr lang="cs-CZ" sz="5400" smtClean="0"/>
              <a:t/>
            </a:r>
            <a:br>
              <a:rPr lang="cs-CZ" sz="5400" smtClean="0"/>
            </a:br>
            <a:r>
              <a:rPr lang="cs-CZ" sz="5400" smtClean="0"/>
              <a:t/>
            </a:r>
            <a:br>
              <a:rPr lang="cs-CZ" sz="5400" smtClean="0"/>
            </a:br>
            <a:r>
              <a:rPr lang="cs-CZ" sz="5400" smtClean="0"/>
              <a:t>Chci zasílat  zprávy o závadných potravinách na </a:t>
            </a:r>
            <a:br>
              <a:rPr lang="cs-CZ" sz="5400" smtClean="0"/>
            </a:br>
            <a:r>
              <a:rPr lang="cs-CZ" sz="5400" smtClean="0"/>
              <a:t>svůj počítač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smtClean="0"/>
              <a:t>MZe úřad pro potraviny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Zajišťuje a koordinuje bezpečnost potravin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v ČR a pravidelný styk a přenos informací mezi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smtClean="0"/>
              <a:t>orgány EFSA a ČR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800" smtClean="0"/>
          </a:p>
          <a:p>
            <a:pPr>
              <a:lnSpc>
                <a:spcPct val="80000"/>
              </a:lnSpc>
              <a:buFontTx/>
              <a:buNone/>
            </a:pPr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 rot="19897048">
            <a:off x="1725314" y="2883612"/>
            <a:ext cx="1147098" cy="431588"/>
          </a:xfrm>
          <a:prstGeom prst="leftArrow">
            <a:avLst>
              <a:gd name="adj1" fmla="val 50000"/>
              <a:gd name="adj2" fmla="val 704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499992" y="5013176"/>
            <a:ext cx="864096" cy="504056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6300192" y="2924944"/>
            <a:ext cx="864096" cy="504056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2699792" y="3356992"/>
            <a:ext cx="864096" cy="504056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195736" y="5229200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20419910">
            <a:off x="4914942" y="4408370"/>
            <a:ext cx="682268" cy="444558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b="1" dirty="0" smtClean="0"/>
              <a:t>Vyhledávání informací </a:t>
            </a:r>
            <a:endParaRPr lang="cs-CZ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6400800" cy="1752600"/>
          </a:xfrm>
        </p:spPr>
        <p:txBody>
          <a:bodyPr/>
          <a:lstStyle/>
          <a:p>
            <a:r>
              <a:rPr lang="cs-CZ" sz="4800" b="1" dirty="0" smtClean="0">
                <a:latin typeface="+mj-lt"/>
              </a:rPr>
              <a:t>na </a:t>
            </a:r>
            <a:r>
              <a:rPr lang="cs-CZ" sz="4000" b="1" dirty="0" smtClean="0">
                <a:latin typeface="+mj-lt"/>
              </a:rPr>
              <a:t>www.</a:t>
            </a:r>
            <a:r>
              <a:rPr lang="cs-CZ" sz="4000" b="1" dirty="0" err="1" smtClean="0">
                <a:latin typeface="+mj-lt"/>
              </a:rPr>
              <a:t>bezpecnostpotravin.cz</a:t>
            </a:r>
            <a:endParaRPr lang="cs-CZ" sz="4000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Vyhledávání informací  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A-Z slovník bezpečnosti potravin</a:t>
            </a:r>
          </a:p>
          <a:p>
            <a:r>
              <a:rPr lang="cs-CZ" dirty="0" smtClean="0"/>
              <a:t>fulltextové </a:t>
            </a:r>
            <a:r>
              <a:rPr lang="cs-CZ" dirty="0" smtClean="0"/>
              <a:t>vyhledávání na webové stránce </a:t>
            </a:r>
            <a:r>
              <a:rPr lang="cs-CZ" dirty="0" smtClean="0"/>
              <a:t> </a:t>
            </a:r>
            <a:r>
              <a:rPr lang="cs-CZ" sz="2000" dirty="0" smtClean="0"/>
              <a:t>(www.</a:t>
            </a:r>
            <a:r>
              <a:rPr lang="cs-CZ" sz="2000" dirty="0" err="1" smtClean="0"/>
              <a:t>bezpecnostpotravin.cz</a:t>
            </a:r>
            <a:r>
              <a:rPr lang="cs-CZ" sz="2000" dirty="0" smtClean="0"/>
              <a:t> </a:t>
            </a:r>
            <a:r>
              <a:rPr lang="cs-CZ" sz="2000" dirty="0" smtClean="0"/>
              <a:t>- </a:t>
            </a:r>
            <a:r>
              <a:rPr lang="cs-CZ" sz="2000" dirty="0" smtClean="0"/>
              <a:t>A+Z slovník BP)</a:t>
            </a:r>
            <a:endParaRPr lang="cs-CZ" sz="2000" dirty="0" smtClean="0"/>
          </a:p>
          <a:p>
            <a:r>
              <a:rPr lang="cs-CZ" dirty="0" smtClean="0"/>
              <a:t>RSS  kanál – informace z jiných zdrojů</a:t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b="1" dirty="0" smtClean="0">
                <a:cs typeface="Arial" charset="0"/>
              </a:rPr>
              <a:t>A-Z  slovník bezpe</a:t>
            </a:r>
            <a:r>
              <a:rPr lang="cs-CZ" sz="3200" b="1" dirty="0" smtClean="0">
                <a:cs typeface="Arial" charset="0"/>
              </a:rPr>
              <a:t>č</a:t>
            </a:r>
            <a:r>
              <a:rPr lang="cs-CZ" b="1" dirty="0" smtClean="0">
                <a:cs typeface="Arial" charset="0"/>
              </a:rPr>
              <a:t>nosti potravin</a:t>
            </a:r>
            <a:r>
              <a:rPr lang="cs-CZ" sz="4400" dirty="0" smtClean="0">
                <a:cs typeface="Arial" charset="0"/>
              </a:rPr>
              <a:t/>
            </a:r>
            <a:br>
              <a:rPr lang="cs-CZ" sz="4400" dirty="0" smtClean="0">
                <a:cs typeface="Arial" charset="0"/>
              </a:rPr>
            </a:br>
            <a:endParaRPr lang="cs-CZ" sz="3200" dirty="0" smtClean="0"/>
          </a:p>
        </p:txBody>
      </p:sp>
      <p:graphicFrame>
        <p:nvGraphicFramePr>
          <p:cNvPr id="129042" name="Group 18"/>
          <p:cNvGraphicFramePr>
            <a:graphicFrameLocks noGrp="1"/>
          </p:cNvGraphicFramePr>
          <p:nvPr>
            <p:ph idx="1"/>
          </p:nvPr>
        </p:nvGraphicFramePr>
        <p:xfrm>
          <a:off x="685800" y="3048000"/>
          <a:ext cx="7772400" cy="3163824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2141538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Obsahuje cca 800 základních  hesel z problematiky</a:t>
                      </a:r>
                    </a:p>
                    <a:p>
                      <a:pPr marL="533400" marR="0" lvl="0" indent="-5334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bezpečnosti potravin </a:t>
                      </a:r>
                    </a:p>
                    <a:p>
                      <a:pPr marL="533400" marR="0" lvl="0" indent="-5334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33400" marR="0" lvl="0" indent="-5334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Cílová skupina: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spotřebitelská veřejnost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Distribuční kanál:</a:t>
                      </a:r>
                      <a:r>
                        <a:rPr kumimoji="0" lang="cs-CZ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www.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bezpecnostpotravin.cz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Cíl 1:</a:t>
                      </a:r>
                      <a:r>
                        <a:rPr kumimoji="0" lang="cs-CZ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Zlepšení komunikace s veřejností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Cíl 2:</a:t>
                      </a:r>
                      <a:r>
                        <a:rPr kumimoji="0" lang="cs-CZ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Zlepšení  informovanosti veřejnosti o systému BP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981075"/>
            <a:ext cx="7772400" cy="815975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Komunikace v rámci MZe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4149725"/>
            <a:ext cx="8569325" cy="270827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příprava národní legislativy, implementace legislativy ES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zajištění nezávislých vědeckých stanovisek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zajištění podpory pro potravinářský průmysl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koncepce potravinářství, bezpečnosti potravin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spolupráce s Evropskou komisí, Evropským parlamentem, Evropským úřadem bezpečnosti potravin, Codexem Alimentarius 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323850" y="2997200"/>
            <a:ext cx="2316163" cy="1079500"/>
          </a:xfrm>
          <a:prstGeom prst="rect">
            <a:avLst/>
          </a:prstGeom>
          <a:solidFill>
            <a:srgbClr val="339966">
              <a:alpha val="5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Odbor bezpečnosti potravin - Sekretariát Koordinační skupiny bezpečnosti potravin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700338" y="2060575"/>
            <a:ext cx="2355850" cy="749300"/>
          </a:xfrm>
          <a:prstGeom prst="rect">
            <a:avLst/>
          </a:prstGeom>
          <a:solidFill>
            <a:srgbClr val="339966">
              <a:alpha val="5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Ministerstvo zemědělství Úřad pro potraviny</a:t>
            </a: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5580063" y="3068638"/>
            <a:ext cx="2881312" cy="876300"/>
          </a:xfrm>
          <a:prstGeom prst="rect">
            <a:avLst/>
          </a:prstGeom>
          <a:solidFill>
            <a:srgbClr val="339966">
              <a:alpha val="5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Odbor potravinářské výroby a legislativy</a:t>
            </a:r>
          </a:p>
        </p:txBody>
      </p:sp>
      <p:sp>
        <p:nvSpPr>
          <p:cNvPr id="12295" name="Line 13"/>
          <p:cNvSpPr>
            <a:spLocks noChangeShapeType="1"/>
          </p:cNvSpPr>
          <p:nvPr/>
        </p:nvSpPr>
        <p:spPr bwMode="auto">
          <a:xfrm flipH="1">
            <a:off x="1331913" y="242093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296" name="Line 14"/>
          <p:cNvSpPr>
            <a:spLocks noChangeShapeType="1"/>
          </p:cNvSpPr>
          <p:nvPr/>
        </p:nvSpPr>
        <p:spPr bwMode="auto">
          <a:xfrm>
            <a:off x="1331913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297" name="Line 17"/>
          <p:cNvSpPr>
            <a:spLocks noChangeShapeType="1"/>
          </p:cNvSpPr>
          <p:nvPr/>
        </p:nvSpPr>
        <p:spPr bwMode="auto">
          <a:xfrm>
            <a:off x="5076825" y="242093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298" name="Line 17"/>
          <p:cNvSpPr>
            <a:spLocks noChangeShapeType="1"/>
          </p:cNvSpPr>
          <p:nvPr/>
        </p:nvSpPr>
        <p:spPr bwMode="auto">
          <a:xfrm>
            <a:off x="6948488" y="24209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20328778">
            <a:off x="7507527" y="2596593"/>
            <a:ext cx="1066782" cy="505025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2735203">
            <a:off x="6744435" y="1809195"/>
            <a:ext cx="1120545" cy="505025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20328778">
            <a:off x="6427407" y="3532697"/>
            <a:ext cx="1066782" cy="505025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19534121">
            <a:off x="1896197" y="2929411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20353351">
            <a:off x="1966668" y="5522863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13026448">
            <a:off x="2541041" y="4020388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19593576">
            <a:off x="1969108" y="2061033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 rot="19593576">
            <a:off x="2257139" y="4005247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b="1" dirty="0" err="1" smtClean="0"/>
              <a:t>Fultextové</a:t>
            </a:r>
            <a:r>
              <a:rPr lang="cs-CZ" sz="5400" b="1" dirty="0" smtClean="0"/>
              <a:t> vyhledávání </a:t>
            </a:r>
            <a:endParaRPr lang="cs-CZ" sz="5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www.</a:t>
            </a:r>
            <a:r>
              <a:rPr lang="cs-CZ" dirty="0" err="1" smtClean="0"/>
              <a:t>bezpecnostpotravin.cz</a:t>
            </a:r>
            <a:endParaRPr lang="cs-CZ" dirty="0" smtClean="0"/>
          </a:p>
          <a:p>
            <a:r>
              <a:rPr lang="cs-CZ" dirty="0" smtClean="0"/>
              <a:t>A-Z slovníku </a:t>
            </a:r>
            <a:r>
              <a:rPr lang="cs-CZ" dirty="0" err="1" smtClean="0"/>
              <a:t>bezpecnosti</a:t>
            </a:r>
            <a:r>
              <a:rPr lang="cs-CZ" dirty="0" smtClean="0"/>
              <a:t> potravin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19593576">
            <a:off x="888987" y="4149263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963419">
            <a:off x="1011257" y="5156448"/>
            <a:ext cx="567018" cy="366730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19593576">
            <a:off x="5641516" y="2709104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19593576">
            <a:off x="4921436" y="5589425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1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052513"/>
            <a:ext cx="7772400" cy="854075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Komunikace uvnitř resortu</a:t>
            </a:r>
          </a:p>
        </p:txBody>
      </p:sp>
      <p:sp>
        <p:nvSpPr>
          <p:cNvPr id="13315" name="Rectangle 2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67175" y="2852738"/>
            <a:ext cx="4391025" cy="3744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jednotný víceletý integrovaný plán kontrol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příprava právních předpisů/ kontrola jejich naplňování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koordinace RASFF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provádění kontrol potravin a krmiv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zajištění monitoringu CL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sz="2400" smtClean="0">
                <a:latin typeface="Times New Roman" pitchFamily="18" charset="0"/>
              </a:rPr>
              <a:t>zajišťování dat pro orgány 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smtClean="0">
                <a:latin typeface="Times New Roman" pitchFamily="18" charset="0"/>
              </a:rPr>
              <a:t>  (EK, EFSA, EUROSTAT apod.)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684213" y="3141663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900113" y="2924175"/>
            <a:ext cx="2708275" cy="4318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Státní veterinární správa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900113" y="3573463"/>
            <a:ext cx="2708275" cy="6175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Státní zemědělská a potravinářská inspekce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900113" y="4437063"/>
            <a:ext cx="2708275" cy="56991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Státní rostlinolékařská správa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00113" y="5157788"/>
            <a:ext cx="2735262" cy="57626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Ústřední kontrolní a zkušební ústav zemědělský</a:t>
            </a:r>
            <a:endParaRPr lang="cs-CZ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2771775" y="2060575"/>
            <a:ext cx="2355850" cy="749300"/>
          </a:xfrm>
          <a:prstGeom prst="rect">
            <a:avLst/>
          </a:prstGeom>
          <a:solidFill>
            <a:srgbClr val="339966">
              <a:alpha val="5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1600" b="1">
                <a:latin typeface="Times New Roman" pitchFamily="18" charset="0"/>
                <a:cs typeface="Times New Roman" pitchFamily="18" charset="0"/>
              </a:rPr>
              <a:t>Ministerstvo zemědělství Úřad pro potraviny</a:t>
            </a:r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 flipH="1">
            <a:off x="684213" y="5373688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3" name="Line 14"/>
          <p:cNvSpPr>
            <a:spLocks noChangeShapeType="1"/>
          </p:cNvSpPr>
          <p:nvPr/>
        </p:nvSpPr>
        <p:spPr bwMode="auto">
          <a:xfrm flipH="1">
            <a:off x="684213" y="4652963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4" name="Line 15"/>
          <p:cNvSpPr>
            <a:spLocks noChangeShapeType="1"/>
          </p:cNvSpPr>
          <p:nvPr/>
        </p:nvSpPr>
        <p:spPr bwMode="auto">
          <a:xfrm flipH="1">
            <a:off x="684213" y="3860800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5" name="Line 16"/>
          <p:cNvSpPr>
            <a:spLocks noChangeShapeType="1"/>
          </p:cNvSpPr>
          <p:nvPr/>
        </p:nvSpPr>
        <p:spPr bwMode="auto">
          <a:xfrm>
            <a:off x="684213" y="234791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6" name="Line 17"/>
          <p:cNvSpPr>
            <a:spLocks noChangeShapeType="1"/>
          </p:cNvSpPr>
          <p:nvPr/>
        </p:nvSpPr>
        <p:spPr bwMode="auto">
          <a:xfrm>
            <a:off x="1765300" y="2347913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27" name="Line 25"/>
          <p:cNvSpPr>
            <a:spLocks noChangeShapeType="1"/>
          </p:cNvSpPr>
          <p:nvPr/>
        </p:nvSpPr>
        <p:spPr bwMode="auto">
          <a:xfrm>
            <a:off x="684213" y="2349500"/>
            <a:ext cx="0" cy="302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RSS vyhledávání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informace z jiných zdrojů přímo </a:t>
            </a:r>
          </a:p>
          <a:p>
            <a:r>
              <a:rPr lang="cs-CZ" dirty="0" smtClean="0"/>
              <a:t>na webové stránce  www.</a:t>
            </a:r>
            <a:r>
              <a:rPr lang="cs-CZ" dirty="0" err="1" smtClean="0"/>
              <a:t>bezpecnostpotravin.cz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19593576">
            <a:off x="6145572" y="5877456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7772400" cy="1143000"/>
          </a:xfrm>
        </p:spPr>
        <p:txBody>
          <a:bodyPr/>
          <a:lstStyle/>
          <a:p>
            <a:r>
              <a:rPr lang="cs-CZ" sz="5400" b="1" dirty="0" smtClean="0"/>
              <a:t>Statistika webu</a:t>
            </a:r>
            <a:endParaRPr lang="cs-CZ" sz="5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872208"/>
          </a:xfrm>
        </p:spPr>
        <p:txBody>
          <a:bodyPr/>
          <a:lstStyle/>
          <a:p>
            <a:r>
              <a:rPr lang="cs-CZ" b="1" dirty="0" smtClean="0"/>
              <a:t>Návštěvnost webových stránek </a:t>
            </a:r>
            <a:r>
              <a:rPr lang="cs-CZ" dirty="0" smtClean="0"/>
              <a:t>8.11. 2012</a:t>
            </a:r>
            <a:br>
              <a:rPr lang="cs-CZ" dirty="0" smtClean="0"/>
            </a:br>
            <a:r>
              <a:rPr lang="cs-CZ" dirty="0" smtClean="0"/>
              <a:t>průměrná denní návštěvnost 1300 lidí</a:t>
            </a:r>
            <a:endParaRPr lang="cs-CZ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9144000" cy="410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 rot="19593576">
            <a:off x="5713524" y="4293280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rot="19593576">
            <a:off x="5569506" y="4149264"/>
            <a:ext cx="936104" cy="504056"/>
          </a:xfrm>
          <a:prstGeom prst="leftArrow">
            <a:avLst>
              <a:gd name="adj1" fmla="val 50000"/>
              <a:gd name="adj2" fmla="val 5859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Připravujeme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Informační portál pro zodpovídání dotazů veřejnosti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4400" b="1" smtClean="0"/>
              <a:t>www.foodsafety.cz</a:t>
            </a:r>
            <a:r>
              <a:rPr lang="cs-CZ" smtClean="0"/>
              <a:t> 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2708275"/>
            <a:ext cx="7772400" cy="29305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dirty="0" smtClean="0"/>
              <a:t>    Cílem je zviditelnění systému bezpečnosti potravin ČR v zahraničí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u="sng" dirty="0" smtClean="0"/>
              <a:t>Poskytujeme informace: 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 o funkčnosti systému bezpečnosti potravin v ČR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 napojení ČR do evropského systému BP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 spolupráci s EFSA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412875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spolupráce </a:t>
            </a:r>
            <a:br>
              <a:rPr lang="cs-CZ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instituce EU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492375"/>
            <a:ext cx="7772400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cs-CZ" sz="2800" b="1" smtClean="0">
                <a:latin typeface="Times New Roman" pitchFamily="18" charset="0"/>
              </a:rPr>
              <a:t>Evropský úřad pro bezpečnost potravin EFSA</a:t>
            </a:r>
            <a:r>
              <a:rPr lang="cs-CZ" sz="2800" smtClean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Char char="Ø"/>
            </a:pPr>
            <a:r>
              <a:rPr lang="cs-CZ" sz="2600" smtClean="0">
                <a:latin typeface="Times New Roman" pitchFamily="18" charset="0"/>
              </a:rPr>
              <a:t>základní kámen pro hodnocení rizik na úrovni EU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Char char="Ø"/>
            </a:pPr>
            <a:r>
              <a:rPr lang="cs-CZ" sz="2600" smtClean="0">
                <a:latin typeface="Times New Roman" pitchFamily="18" charset="0"/>
              </a:rPr>
              <a:t>komunikace a zvyšování důvěry spotřebitelů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Char char="Ø"/>
            </a:pPr>
            <a:r>
              <a:rPr lang="cs-CZ" sz="2600" smtClean="0">
                <a:latin typeface="Times New Roman" pitchFamily="18" charset="0"/>
              </a:rPr>
              <a:t>zajišťování úzké spolupráce mezi národními úřady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Char char="Ø"/>
            </a:pPr>
            <a:endParaRPr lang="cs-CZ" sz="26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None/>
            </a:pPr>
            <a:r>
              <a:rPr lang="cs-CZ" sz="2800" b="1" smtClean="0">
                <a:latin typeface="Times New Roman" pitchFamily="18" charset="0"/>
              </a:rPr>
              <a:t>Evropská Komise, Rada EU, Parlament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SzPct val="80000"/>
              <a:buFont typeface="Wingdings" pitchFamily="2" charset="2"/>
              <a:buChar char="Ø"/>
            </a:pPr>
            <a:r>
              <a:rPr lang="cs-CZ" sz="2600" smtClean="0">
                <a:latin typeface="Times New Roman" pitchFamily="18" charset="0"/>
              </a:rPr>
              <a:t>tvorba legislativy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5445125"/>
            <a:ext cx="1120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4800" b="1" dirty="0" smtClean="0"/>
              <a:t>Webové stránky pro spotřebitele</a:t>
            </a: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noFill/>
        </p:spPr>
        <p:txBody>
          <a:bodyPr/>
          <a:lstStyle/>
          <a:p>
            <a:r>
              <a:rPr lang="cs-CZ" b="1" smtClean="0"/>
              <a:t/>
            </a:r>
            <a:br>
              <a:rPr lang="cs-CZ" b="1" smtClean="0"/>
            </a:br>
            <a:endParaRPr lang="cs-CZ" b="1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686800" cy="4572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sz="24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b="1" dirty="0" smtClean="0"/>
              <a:t>internetová aplikace </a:t>
            </a:r>
            <a:r>
              <a:rPr lang="cs-CZ" sz="2800" dirty="0" smtClean="0"/>
              <a:t> pro dospělé spotřebitele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 smtClean="0"/>
              <a:t>Spolupráce:  </a:t>
            </a:r>
            <a:r>
              <a:rPr lang="cs-CZ" sz="2400" dirty="0" err="1" smtClean="0"/>
              <a:t>MZe</a:t>
            </a:r>
            <a:r>
              <a:rPr lang="cs-CZ" sz="2400" dirty="0" smtClean="0"/>
              <a:t>,  MZ ČR, KHS,  ÚZEI,  SZÚ  a další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 smtClean="0"/>
              <a:t>Cílová skupina:</a:t>
            </a:r>
            <a:r>
              <a:rPr lang="cs-CZ" sz="2400" dirty="0" smtClean="0"/>
              <a:t>    spotřebitelé od 17 let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4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i="1" dirty="0" smtClean="0"/>
              <a:t>	</a:t>
            </a:r>
            <a:r>
              <a:rPr lang="cs-CZ" sz="2000" i="1" dirty="0" smtClean="0"/>
              <a:t>Cíl 1</a:t>
            </a:r>
            <a:r>
              <a:rPr lang="cs-CZ" sz="2000" dirty="0" smtClean="0"/>
              <a:t>:</a:t>
            </a:r>
            <a:r>
              <a:rPr lang="cs-CZ" sz="2000" i="1" dirty="0" smtClean="0"/>
              <a:t>  zlepšení komunikace mezi spotřebitelem a odborníkem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i="1" dirty="0" smtClean="0"/>
              <a:t>	Cíl 2</a:t>
            </a:r>
            <a:r>
              <a:rPr lang="cs-CZ" sz="2000" dirty="0" smtClean="0"/>
              <a:t>:</a:t>
            </a:r>
            <a:r>
              <a:rPr lang="cs-CZ" sz="2000" i="1" dirty="0" smtClean="0"/>
              <a:t>  lepší informovanost laické veřejnosti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i="1" dirty="0" smtClean="0"/>
              <a:t>	Cíl 3:  zlepšení  komunikace s resortem Ministerstva zdravotnictví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000" i="1" dirty="0" smtClean="0"/>
          </a:p>
          <a:p>
            <a:pPr>
              <a:lnSpc>
                <a:spcPct val="90000"/>
              </a:lnSpc>
              <a:buFontTx/>
              <a:buNone/>
            </a:pPr>
            <a:endParaRPr lang="cs-CZ" sz="2000" b="1" dirty="0" smtClean="0"/>
          </a:p>
        </p:txBody>
      </p:sp>
      <p:pic>
        <p:nvPicPr>
          <p:cNvPr id="58372" name="Picture 4" descr="logo-zele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96975"/>
            <a:ext cx="5280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 smtClean="0"/>
          </a:p>
        </p:txBody>
      </p:sp>
      <p:pic>
        <p:nvPicPr>
          <p:cNvPr id="59395" name="Picture 4" descr="logo-zele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700213"/>
            <a:ext cx="5280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1781" y="3068960"/>
            <a:ext cx="8782219" cy="4581128"/>
          </a:xfrm>
          <a:noFill/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 rot="-3504520">
            <a:off x="4553197" y="3961412"/>
            <a:ext cx="1044575" cy="539750"/>
          </a:xfrm>
          <a:prstGeom prst="leftArrow">
            <a:avLst>
              <a:gd name="adj1" fmla="val 50000"/>
              <a:gd name="adj2" fmla="val 586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4572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5418812" y="1123491"/>
            <a:ext cx="948147" cy="478347"/>
          </a:xfrm>
          <a:prstGeom prst="leftArrow">
            <a:avLst>
              <a:gd name="adj1" fmla="val 57285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-1918674">
            <a:off x="6138893" y="1627548"/>
            <a:ext cx="948147" cy="478347"/>
          </a:xfrm>
          <a:prstGeom prst="leftArrow">
            <a:avLst>
              <a:gd name="adj1" fmla="val 57285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-1918674">
            <a:off x="3330580" y="3643772"/>
            <a:ext cx="948147" cy="478347"/>
          </a:xfrm>
          <a:prstGeom prst="leftArrow">
            <a:avLst>
              <a:gd name="adj1" fmla="val 57285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4852352" y="5140953"/>
            <a:ext cx="1093257" cy="564591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3309252" y="2638090"/>
            <a:ext cx="1229265" cy="478347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sz="6000" smtClean="0"/>
              <a:t/>
            </a:r>
            <a:br>
              <a:rPr lang="cs-CZ" sz="6000" smtClean="0"/>
            </a:br>
            <a:r>
              <a:rPr lang="cs-CZ" sz="6000" smtClean="0"/>
              <a:t/>
            </a:r>
            <a:br>
              <a:rPr lang="cs-CZ" sz="6000" smtClean="0"/>
            </a:br>
            <a:r>
              <a:rPr lang="cs-CZ" sz="6000" smtClean="0"/>
              <a:t> </a:t>
            </a:r>
            <a:br>
              <a:rPr lang="cs-CZ" sz="6000" smtClean="0"/>
            </a:br>
            <a:r>
              <a:rPr lang="cs-CZ" sz="5400" smtClean="0"/>
              <a:t>Systém bezpečnosti potravin v ČR</a:t>
            </a:r>
            <a:br>
              <a:rPr lang="cs-CZ" sz="5400" smtClean="0"/>
            </a:br>
            <a:endParaRPr lang="cs-CZ" sz="5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Návštěvnost webových stránek www.</a:t>
            </a:r>
            <a:r>
              <a:rPr lang="cs-CZ" b="1" dirty="0" err="1" smtClean="0"/>
              <a:t>viscojis.cz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9.11.  2012     8:50:20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9144000" cy="381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noFill/>
        </p:spPr>
        <p:txBody>
          <a:bodyPr/>
          <a:lstStyle/>
          <a:p>
            <a:r>
              <a:rPr lang="cs-CZ" b="1" smtClean="0"/>
              <a:t/>
            </a:r>
            <a:br>
              <a:rPr lang="cs-CZ" b="1" smtClean="0"/>
            </a:br>
            <a:endParaRPr lang="cs-CZ" b="1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686800" cy="4572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sz="2400" b="1" dirty="0" smtClean="0"/>
          </a:p>
          <a:p>
            <a:pPr>
              <a:lnSpc>
                <a:spcPct val="90000"/>
              </a:lnSpc>
              <a:buNone/>
            </a:pPr>
            <a:r>
              <a:rPr lang="cs-CZ" sz="3600" b="1" dirty="0" smtClean="0"/>
              <a:t>		Internetová aplikace 	„www.</a:t>
            </a:r>
            <a:r>
              <a:rPr lang="cs-CZ" sz="3600" b="1" dirty="0" err="1" smtClean="0"/>
              <a:t>viscojis.cz</a:t>
            </a:r>
            <a:r>
              <a:rPr lang="cs-CZ" sz="3600" b="1" dirty="0" smtClean="0"/>
              <a:t>/</a:t>
            </a:r>
            <a:r>
              <a:rPr lang="cs-CZ" sz="3600" b="1" dirty="0" err="1" smtClean="0"/>
              <a:t>teens</a:t>
            </a:r>
            <a:r>
              <a:rPr lang="cs-CZ" sz="3600" b="1" dirty="0" smtClean="0"/>
              <a:t>“</a:t>
            </a:r>
            <a:br>
              <a:rPr lang="cs-CZ" sz="3600" b="1" dirty="0" smtClean="0"/>
            </a:br>
            <a:endParaRPr lang="cs-CZ" sz="36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 smtClean="0"/>
              <a:t>Spolupráce:  </a:t>
            </a:r>
            <a:r>
              <a:rPr lang="cs-CZ" sz="2400" dirty="0" err="1" smtClean="0"/>
              <a:t>MZe</a:t>
            </a:r>
            <a:r>
              <a:rPr lang="cs-CZ" sz="2400" dirty="0" smtClean="0"/>
              <a:t>, 3. Lékařská fakulta UK(Mgr. Dana     		            Hrnčířová Ph.D), MŠMT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 smtClean="0"/>
              <a:t>Cílová skupina:</a:t>
            </a:r>
            <a:r>
              <a:rPr lang="cs-CZ" sz="2400" dirty="0" smtClean="0"/>
              <a:t>    mládež 13-17 let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4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i="1" dirty="0" smtClean="0"/>
              <a:t>	</a:t>
            </a:r>
            <a:r>
              <a:rPr lang="cs-CZ" sz="2000" b="1" i="1" dirty="0" smtClean="0"/>
              <a:t>Cíl 1</a:t>
            </a:r>
            <a:r>
              <a:rPr lang="cs-CZ" sz="2000" b="1" dirty="0" smtClean="0"/>
              <a:t>:</a:t>
            </a:r>
            <a:r>
              <a:rPr lang="cs-CZ" sz="2000" i="1" dirty="0" smtClean="0"/>
              <a:t>  </a:t>
            </a:r>
            <a:r>
              <a:rPr lang="cs-CZ" sz="2000" b="1" i="1" dirty="0" smtClean="0"/>
              <a:t>Změny stravovacích návyků mládeže, výživová doporučení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b="1" i="1" dirty="0" smtClean="0"/>
              <a:t>	Cíl 2:  Zlepšení  komunikace s resortem Ministerstva školství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000" b="1" dirty="0" smtClean="0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1" y="1"/>
          <a:ext cx="4427984" cy="1925596"/>
        </p:xfrm>
        <a:graphic>
          <a:graphicData uri="http://schemas.openxmlformats.org/presentationml/2006/ole">
            <p:oleObj spid="_x0000_s4098" name="Acrobat Document" r:id="rId3" imgW="9472320" imgH="669348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79388" y="0"/>
          <a:ext cx="3429000" cy="2419350"/>
        </p:xfrm>
        <a:graphic>
          <a:graphicData uri="http://schemas.openxmlformats.org/presentationml/2006/ole">
            <p:oleObj spid="_x0000_s5122" name="Acrobat Document" r:id="rId3" imgW="9472320" imgH="6693480" progId="AcroExch.Document.7">
              <p:embed/>
            </p:oleObj>
          </a:graphicData>
        </a:graphic>
      </p:graphicFrame>
      <p:sp>
        <p:nvSpPr>
          <p:cNvPr id="14" name="AutoShape 6"/>
          <p:cNvSpPr>
            <a:spLocks noChangeArrowheads="1"/>
          </p:cNvSpPr>
          <p:nvPr/>
        </p:nvSpPr>
        <p:spPr bwMode="auto">
          <a:xfrm rot="-1918674">
            <a:off x="4902200" y="4303713"/>
            <a:ext cx="1573213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00808"/>
            <a:ext cx="7272808" cy="545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 rot="-1918674">
            <a:off x="4826816" y="2938743"/>
            <a:ext cx="991289" cy="430537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-1918674">
            <a:off x="6338985" y="5242999"/>
            <a:ext cx="991289" cy="430537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3890711" y="1570592"/>
            <a:ext cx="991289" cy="430537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6" name="AutoShape 6"/>
          <p:cNvSpPr>
            <a:spLocks noChangeArrowheads="1"/>
          </p:cNvSpPr>
          <p:nvPr/>
        </p:nvSpPr>
        <p:spPr bwMode="auto">
          <a:xfrm rot="19649423">
            <a:off x="7296262" y="3367559"/>
            <a:ext cx="1257162" cy="500681"/>
          </a:xfrm>
          <a:prstGeom prst="leftArrow">
            <a:avLst>
              <a:gd name="adj1" fmla="val 50000"/>
              <a:gd name="adj2" fmla="val 363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5500" y="-1571625"/>
            <a:ext cx="13335000" cy="1000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 rot="-1918674">
            <a:off x="4613633" y="2071256"/>
            <a:ext cx="1573212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4397610" y="1639208"/>
            <a:ext cx="1573212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5"/>
          <p:cNvSpPr>
            <a:spLocks noGrp="1"/>
          </p:cNvSpPr>
          <p:nvPr>
            <p:ph type="title"/>
          </p:nvPr>
        </p:nvSpPr>
        <p:spPr>
          <a:xfrm>
            <a:off x="827088" y="1557338"/>
            <a:ext cx="7772400" cy="1143000"/>
          </a:xfrm>
        </p:spPr>
        <p:txBody>
          <a:bodyPr/>
          <a:lstStyle/>
          <a:p>
            <a:r>
              <a:rPr lang="cs-CZ" sz="3200" b="1" dirty="0" smtClean="0"/>
              <a:t>Výukový program pro resort MŠMT„Výživa ve výchově ke zdraví“</a:t>
            </a:r>
            <a:br>
              <a:rPr lang="cs-CZ" sz="3200" b="1" dirty="0" smtClean="0"/>
            </a:br>
            <a:endParaRPr lang="cs-CZ" sz="3200" dirty="0" smtClean="0"/>
          </a:p>
        </p:txBody>
      </p:sp>
      <p:sp>
        <p:nvSpPr>
          <p:cNvPr id="61443" name="Zástupný symbol pro obsah 6"/>
          <p:cNvSpPr>
            <a:spLocks noGrp="1"/>
          </p:cNvSpPr>
          <p:nvPr>
            <p:ph sz="half" idx="1"/>
          </p:nvPr>
        </p:nvSpPr>
        <p:spPr>
          <a:xfrm>
            <a:off x="685800" y="2565400"/>
            <a:ext cx="7199313" cy="3073400"/>
          </a:xfrm>
        </p:spPr>
        <p:txBody>
          <a:bodyPr/>
          <a:lstStyle/>
          <a:p>
            <a:pPr>
              <a:buFontTx/>
              <a:buNone/>
            </a:pPr>
            <a:endParaRPr lang="cs-CZ" sz="1600" b="1" dirty="0" smtClean="0"/>
          </a:p>
          <a:p>
            <a:pPr>
              <a:buFontTx/>
              <a:buNone/>
            </a:pPr>
            <a:r>
              <a:rPr lang="cs-CZ" sz="1600" dirty="0" smtClean="0"/>
              <a:t>      </a:t>
            </a:r>
            <a:r>
              <a:rPr lang="cs-CZ" sz="2400" dirty="0" smtClean="0"/>
              <a:t>Tento výukový programu, nazvaný „</a:t>
            </a:r>
            <a:r>
              <a:rPr lang="cs-CZ" sz="2400" b="1" i="1" dirty="0" smtClean="0"/>
              <a:t>Výživa ve výchově ke zdraví“</a:t>
            </a:r>
            <a:r>
              <a:rPr lang="cs-CZ" sz="2400" dirty="0" smtClean="0"/>
              <a:t>, byl vytvořen ve spolupráci ministerstev zemědělství, zdravotnictví, školství, mládeže a tělovýchovy, 3. LF Univerzity Karlovy, Ústavu zemědělské ekonomiky a informací a Společností pro výživu. (pod vedením  Doc.  MUDR. Pavla  Dlouhého Ph.D.)</a:t>
            </a:r>
          </a:p>
          <a:p>
            <a:pPr>
              <a:buFontTx/>
              <a:buNone/>
            </a:pPr>
            <a:endParaRPr lang="cs-CZ" sz="1600" b="1" dirty="0" smtClean="0"/>
          </a:p>
          <a:p>
            <a:pPr>
              <a:buFontTx/>
              <a:buNone/>
            </a:pPr>
            <a:endParaRPr lang="cs-CZ" sz="1600" b="1" dirty="0" smtClean="0"/>
          </a:p>
          <a:p>
            <a:endParaRPr lang="cs-CZ" sz="1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051050" y="333375"/>
            <a:ext cx="3097213" cy="1943100"/>
          </a:xfrm>
          <a:prstGeom prst="rect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endParaRPr lang="cs-CZ" sz="1200" b="1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MZe: Ministerstvo zemědělství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MZ: Ministerstvo zdravotnictví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MPO: Ministerstvo průmyslu a obchodu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MŽP: Ministerstvo životního prostředí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MV: Ministerstvo vnitra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MD: Ministerstvo dopravy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MF: Ministerstvo financí</a:t>
            </a:r>
            <a:endParaRPr lang="cs-CZ" sz="110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MO: Ministerstvo obrany</a:t>
            </a:r>
            <a:endParaRPr lang="cs-CZ" sz="1100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3300"/>
                </a:solidFill>
              </a:rPr>
              <a:t>SÚJB: Státní úřad pro jadernou bezpečnost</a:t>
            </a:r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771775" y="404813"/>
            <a:ext cx="1600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Státní správa: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50825" y="1484313"/>
            <a:ext cx="914400" cy="4248150"/>
          </a:xfrm>
          <a:prstGeom prst="ellipse">
            <a:avLst/>
          </a:prstGeom>
          <a:solidFill>
            <a:srgbClr val="FF0000">
              <a:alpha val="7843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0" y="333375"/>
            <a:ext cx="1943100" cy="914400"/>
          </a:xfrm>
          <a:prstGeom prst="cloudCallout">
            <a:avLst>
              <a:gd name="adj1" fmla="val 20917"/>
              <a:gd name="adj2" fmla="val 76218"/>
            </a:avLst>
          </a:prstGeom>
          <a:solidFill>
            <a:srgbClr val="FFFF00">
              <a:alpha val="349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200" b="1"/>
              <a:t>KDO BDÍ NAD BEZPEČNOSTÍ POTRAVIN</a:t>
            </a:r>
            <a:endParaRPr lang="cs-CZ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0" y="5516563"/>
            <a:ext cx="2089150" cy="1341437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200">
                <a:solidFill>
                  <a:srgbClr val="FF0000"/>
                </a:solidFill>
              </a:rPr>
              <a:t>Sekretariát KS:</a:t>
            </a:r>
          </a:p>
          <a:p>
            <a:pPr algn="ctr"/>
            <a:r>
              <a:rPr lang="cs-CZ" sz="1100"/>
              <a:t>Odbor</a:t>
            </a:r>
          </a:p>
          <a:p>
            <a:pPr algn="ctr"/>
            <a:r>
              <a:rPr lang="cs-CZ" sz="1100"/>
              <a:t>bezpečnosti potravin</a:t>
            </a:r>
          </a:p>
          <a:p>
            <a:pPr algn="ctr"/>
            <a:r>
              <a:rPr lang="cs-CZ" sz="1200" b="1"/>
              <a:t>MZe</a:t>
            </a:r>
            <a:endParaRPr lang="cs-CZ" b="1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156325" y="1268413"/>
            <a:ext cx="2879725" cy="1081087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1100" b="1">
                <a:solidFill>
                  <a:schemeClr val="accent2"/>
                </a:solidFill>
              </a:rPr>
              <a:t>SZPI</a:t>
            </a:r>
            <a:r>
              <a:rPr lang="cs-CZ" sz="1100"/>
              <a:t>: Státní zemědělská a potravinářská inspekce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SVS</a:t>
            </a:r>
            <a:r>
              <a:rPr lang="cs-CZ" sz="1100"/>
              <a:t>: Státní veterinární správa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SRS</a:t>
            </a:r>
            <a:r>
              <a:rPr lang="cs-CZ" sz="1100"/>
              <a:t>: Státní rostlinolékařská správa</a:t>
            </a:r>
          </a:p>
          <a:p>
            <a:pP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ÚKZÚZ</a:t>
            </a:r>
            <a:r>
              <a:rPr lang="cs-CZ" sz="1100"/>
              <a:t>: Ústřední kontrolní a zkušební ústav zemědělský</a:t>
            </a:r>
          </a:p>
          <a:p>
            <a:pPr algn="ctr"/>
            <a:endParaRPr lang="cs-CZ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156325" y="2420938"/>
            <a:ext cx="2879725" cy="431800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HS</a:t>
            </a:r>
            <a:r>
              <a:rPr lang="cs-CZ" sz="1100"/>
              <a:t>: Hygienická stanice</a:t>
            </a:r>
            <a:endParaRPr lang="cs-CZ" sz="1200"/>
          </a:p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chemeClr val="accent2"/>
                </a:solidFill>
              </a:rPr>
              <a:t>SZÚ</a:t>
            </a:r>
            <a:r>
              <a:rPr lang="cs-CZ" sz="1100"/>
              <a:t>: Státní zdravotní ústav</a:t>
            </a:r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156325" y="2997200"/>
            <a:ext cx="2879725" cy="287338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ČOI</a:t>
            </a:r>
            <a:r>
              <a:rPr lang="cs-CZ" sz="1100"/>
              <a:t>: Česká obchodní inspekce</a:t>
            </a:r>
            <a:endParaRPr lang="cs-CZ" sz="1200"/>
          </a:p>
          <a:p>
            <a:endParaRPr lang="cs-CZ" sz="1100"/>
          </a:p>
          <a:p>
            <a:pPr algn="ctr"/>
            <a:endParaRPr lang="cs-CZ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084888" y="3429000"/>
            <a:ext cx="2951162" cy="433388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ČIŽP</a:t>
            </a:r>
            <a:r>
              <a:rPr lang="cs-CZ" sz="1100"/>
              <a:t>: Česká inspekce životního prostředí</a:t>
            </a:r>
            <a:endParaRPr lang="cs-CZ" sz="1200"/>
          </a:p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CEU</a:t>
            </a:r>
            <a:r>
              <a:rPr lang="cs-CZ" sz="1100"/>
              <a:t>: Český ekologický ústav</a:t>
            </a:r>
            <a:endParaRPr lang="cs-CZ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084888" y="4005263"/>
            <a:ext cx="2951162" cy="287337"/>
          </a:xfrm>
          <a:prstGeom prst="rect">
            <a:avLst/>
          </a:prstGeom>
          <a:solidFill>
            <a:srgbClr val="99CCFF">
              <a:alpha val="5098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80"/>
              </a:buClr>
              <a:buFont typeface="Wingdings" pitchFamily="2" charset="2"/>
              <a:buChar char="§"/>
            </a:pPr>
            <a:r>
              <a:rPr lang="cs-CZ" sz="1100" b="1">
                <a:solidFill>
                  <a:srgbClr val="000080"/>
                </a:solidFill>
              </a:rPr>
              <a:t>GŘ</a:t>
            </a:r>
            <a:r>
              <a:rPr lang="cs-CZ" sz="1100">
                <a:solidFill>
                  <a:srgbClr val="000080"/>
                </a:solidFill>
              </a:rPr>
              <a:t> </a:t>
            </a:r>
            <a:r>
              <a:rPr lang="cs-CZ" sz="1100" b="1">
                <a:solidFill>
                  <a:srgbClr val="000080"/>
                </a:solidFill>
              </a:rPr>
              <a:t>cel</a:t>
            </a:r>
            <a:r>
              <a:rPr lang="cs-CZ" sz="1100"/>
              <a:t>: Generální ředitelství cel</a:t>
            </a:r>
            <a:endParaRPr lang="cs-CZ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051050" y="2420938"/>
            <a:ext cx="3167063" cy="2303462"/>
          </a:xfrm>
          <a:prstGeom prst="rect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endParaRPr lang="cs-CZ" sz="1200" b="1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200" b="1">
                <a:solidFill>
                  <a:srgbClr val="003300"/>
                </a:solidFill>
              </a:rPr>
              <a:t>Producenti surovin a výrobci potravin</a:t>
            </a:r>
            <a:r>
              <a:rPr lang="cs-CZ" sz="1200" b="1"/>
              <a:t>: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PK: Potravinářská komora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AK: Agrární komora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SOCR: Svaz obchodu a cestovního ruchu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endParaRPr lang="cs-CZ" sz="1100" b="1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200" b="1">
                <a:solidFill>
                  <a:srgbClr val="003300"/>
                </a:solidFill>
              </a:rPr>
              <a:t>Spotřebitelské organizace</a:t>
            </a:r>
            <a:r>
              <a:rPr lang="cs-CZ" sz="1200" b="1"/>
              <a:t>: 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KOSA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SOS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SČS</a:t>
            </a:r>
          </a:p>
          <a:p>
            <a:pPr>
              <a:buClr>
                <a:srgbClr val="003300"/>
              </a:buClr>
              <a:buFont typeface="Times New Roman" pitchFamily="18" charset="0"/>
              <a:buChar char="-"/>
            </a:pPr>
            <a:r>
              <a:rPr lang="cs-CZ" sz="1100" b="1">
                <a:solidFill>
                  <a:srgbClr val="003300"/>
                </a:solidFill>
              </a:rPr>
              <a:t>Spotřebitelé cz</a:t>
            </a:r>
            <a:endParaRPr lang="cs-CZ"/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2555875" y="5084763"/>
            <a:ext cx="2879725" cy="1582737"/>
          </a:xfrm>
          <a:prstGeom prst="ellipse">
            <a:avLst/>
          </a:prstGeom>
          <a:solidFill>
            <a:srgbClr val="339966">
              <a:alpha val="1019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 sz="1200" b="1" dirty="0"/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dirty="0" smtClean="0">
                <a:solidFill>
                  <a:srgbClr val="003300"/>
                </a:solidFill>
              </a:rPr>
              <a:t>Vědecký </a:t>
            </a:r>
            <a:r>
              <a:rPr lang="cs-CZ" sz="1100" dirty="0">
                <a:solidFill>
                  <a:srgbClr val="003300"/>
                </a:solidFill>
              </a:rPr>
              <a:t>výbor veterinární</a:t>
            </a: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dirty="0">
                <a:solidFill>
                  <a:srgbClr val="003300"/>
                </a:solidFill>
              </a:rPr>
              <a:t>Vědecký výbor výživy zvířat</a:t>
            </a:r>
            <a:endParaRPr lang="cs-CZ" sz="1200" dirty="0">
              <a:solidFill>
                <a:srgbClr val="003300"/>
              </a:solidFill>
            </a:endParaRPr>
          </a:p>
          <a:p>
            <a:pPr>
              <a:buClr>
                <a:srgbClr val="003300"/>
              </a:buClr>
              <a:buFont typeface="Wingdings" pitchFamily="2" charset="2"/>
              <a:buChar char="§"/>
            </a:pPr>
            <a:r>
              <a:rPr lang="cs-CZ" sz="1100" dirty="0">
                <a:solidFill>
                  <a:srgbClr val="003300"/>
                </a:solidFill>
              </a:rPr>
              <a:t>Vědecký výbor </a:t>
            </a:r>
            <a:r>
              <a:rPr lang="cs-CZ" sz="1100" dirty="0" err="1">
                <a:solidFill>
                  <a:srgbClr val="003300"/>
                </a:solidFill>
              </a:rPr>
              <a:t>fytosanitární</a:t>
            </a:r>
            <a:r>
              <a:rPr lang="cs-CZ" sz="1100" dirty="0">
                <a:solidFill>
                  <a:srgbClr val="003300"/>
                </a:solidFill>
              </a:rPr>
              <a:t> a životního prostředí</a:t>
            </a:r>
          </a:p>
          <a:p>
            <a:pPr>
              <a:buClr>
                <a:srgbClr val="003300"/>
              </a:buClr>
              <a:buFont typeface="Wingdings" pitchFamily="2" charset="2"/>
              <a:buNone/>
            </a:pPr>
            <a:r>
              <a:rPr lang="cs-CZ" sz="1100" dirty="0">
                <a:solidFill>
                  <a:srgbClr val="003300"/>
                </a:solidFill>
              </a:rPr>
              <a:t>Vědecký  výbor pro GMO</a:t>
            </a:r>
          </a:p>
          <a:p>
            <a:pPr algn="ctr"/>
            <a:endParaRPr lang="cs-CZ" dirty="0"/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5795963" y="5229225"/>
            <a:ext cx="2592387" cy="1295400"/>
          </a:xfrm>
          <a:prstGeom prst="ellipse">
            <a:avLst/>
          </a:prstGeom>
          <a:solidFill>
            <a:srgbClr val="FF0000">
              <a:alpha val="7843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cs-CZ" sz="1200" b="1"/>
          </a:p>
          <a:p>
            <a:pPr algn="ctr"/>
            <a:endParaRPr lang="cs-CZ" sz="1200" b="1"/>
          </a:p>
        </p:txBody>
      </p:sp>
      <p:sp>
        <p:nvSpPr>
          <p:cNvPr id="16399" name="WordArt 15"/>
          <p:cNvSpPr>
            <a:spLocks noChangeArrowheads="1" noChangeShapeType="1" noTextEdit="1"/>
          </p:cNvSpPr>
          <p:nvPr/>
        </p:nvSpPr>
        <p:spPr bwMode="auto">
          <a:xfrm>
            <a:off x="3132138" y="5229225"/>
            <a:ext cx="1714500" cy="23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Poradní orgány:</a:t>
            </a:r>
          </a:p>
        </p:txBody>
      </p:sp>
      <p:sp>
        <p:nvSpPr>
          <p:cNvPr id="270352" name="AutoShape 16"/>
          <p:cNvSpPr>
            <a:spLocks noChangeArrowheads="1"/>
          </p:cNvSpPr>
          <p:nvPr/>
        </p:nvSpPr>
        <p:spPr bwMode="auto">
          <a:xfrm>
            <a:off x="7688263" y="4508500"/>
            <a:ext cx="1455737" cy="1081088"/>
          </a:xfrm>
          <a:prstGeom prst="cloudCallout">
            <a:avLst>
              <a:gd name="adj1" fmla="val -40074"/>
              <a:gd name="adj2" fmla="val 38838"/>
            </a:avLst>
          </a:prstGeom>
          <a:solidFill>
            <a:srgbClr val="FFFF00">
              <a:alpha val="349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200" b="1"/>
              <a:t>KDE SE ZEPTAT</a:t>
            </a:r>
            <a:endParaRPr lang="cs-CZ"/>
          </a:p>
        </p:txBody>
      </p:sp>
      <p:sp>
        <p:nvSpPr>
          <p:cNvPr id="16401" name="WordArt 17"/>
          <p:cNvSpPr>
            <a:spLocks noChangeArrowheads="1" noChangeShapeType="1" noTextEdit="1"/>
          </p:cNvSpPr>
          <p:nvPr/>
        </p:nvSpPr>
        <p:spPr bwMode="auto">
          <a:xfrm>
            <a:off x="5940425" y="5661025"/>
            <a:ext cx="224948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INFORMAČNÍ CENTRUM</a:t>
            </a:r>
          </a:p>
        </p:txBody>
      </p:sp>
      <p:sp>
        <p:nvSpPr>
          <p:cNvPr id="16402" name="WordArt 18"/>
          <p:cNvSpPr>
            <a:spLocks noChangeArrowheads="1" noChangeShapeType="1" noTextEdit="1"/>
          </p:cNvSpPr>
          <p:nvPr/>
        </p:nvSpPr>
        <p:spPr bwMode="auto">
          <a:xfrm>
            <a:off x="2411413" y="2565400"/>
            <a:ext cx="22320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Nevládní organizace:</a:t>
            </a: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5148263" y="141287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6011863" y="141287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6011863" y="22764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5867400" y="1700213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5867400" y="3213100"/>
            <a:ext cx="217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>
            <a:off x="5724525" y="19161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5724525" y="37163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>
            <a:off x="5651500" y="2060575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>
            <a:off x="5651500" y="40767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412" name="AutoShape 28"/>
          <p:cNvSpPr>
            <a:spLocks noChangeArrowheads="1"/>
          </p:cNvSpPr>
          <p:nvPr/>
        </p:nvSpPr>
        <p:spPr bwMode="auto">
          <a:xfrm>
            <a:off x="6877050" y="4797425"/>
            <a:ext cx="228600" cy="3429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 rot="-5400000">
            <a:off x="5492750" y="5172075"/>
            <a:ext cx="228600" cy="3429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 rot="-5400000">
            <a:off x="1793876" y="4551362"/>
            <a:ext cx="228600" cy="1584325"/>
          </a:xfrm>
          <a:prstGeom prst="upDownArrow">
            <a:avLst>
              <a:gd name="adj1" fmla="val 50000"/>
              <a:gd name="adj2" fmla="val 138611"/>
            </a:avLst>
          </a:prstGeom>
          <a:solidFill>
            <a:srgbClr val="FF0000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1187450" y="1916113"/>
            <a:ext cx="647700" cy="228600"/>
          </a:xfrm>
          <a:prstGeom prst="leftRightArrow">
            <a:avLst>
              <a:gd name="adj1" fmla="val 50000"/>
              <a:gd name="adj2" fmla="val 56667"/>
            </a:avLst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6" name="WordArt 32"/>
          <p:cNvSpPr>
            <a:spLocks noChangeArrowheads="1" noChangeShapeType="1" noTextEdit="1"/>
          </p:cNvSpPr>
          <p:nvPr/>
        </p:nvSpPr>
        <p:spPr bwMode="auto">
          <a:xfrm rot="5400000">
            <a:off x="-1252538" y="3492501"/>
            <a:ext cx="3870325" cy="28575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cs-CZ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KOORDINAČNÍ SKUPINA</a:t>
            </a: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5148263" y="206057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5148263" y="170021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>
            <a:off x="5148263" y="191611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420" name="AutoShape 36"/>
          <p:cNvSpPr>
            <a:spLocks noChangeArrowheads="1"/>
          </p:cNvSpPr>
          <p:nvPr/>
        </p:nvSpPr>
        <p:spPr bwMode="auto">
          <a:xfrm>
            <a:off x="1258888" y="3716338"/>
            <a:ext cx="647700" cy="228600"/>
          </a:xfrm>
          <a:prstGeom prst="leftRightArrow">
            <a:avLst>
              <a:gd name="adj1" fmla="val 50000"/>
              <a:gd name="adj2" fmla="val 56667"/>
            </a:avLst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52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5"/>
          <p:cNvSpPr>
            <a:spLocks noGrp="1"/>
          </p:cNvSpPr>
          <p:nvPr>
            <p:ph type="title"/>
          </p:nvPr>
        </p:nvSpPr>
        <p:spPr>
          <a:xfrm>
            <a:off x="827088" y="1557338"/>
            <a:ext cx="7772400" cy="1143000"/>
          </a:xfrm>
        </p:spPr>
        <p:txBody>
          <a:bodyPr/>
          <a:lstStyle/>
          <a:p>
            <a:r>
              <a:rPr lang="cs-CZ" sz="3200" b="1" smtClean="0"/>
              <a:t>Výukový program pro resort MŠMT„Výživa ve výchově ke zdraví“</a:t>
            </a:r>
            <a:br>
              <a:rPr lang="cs-CZ" sz="3200" b="1" smtClean="0"/>
            </a:br>
            <a:endParaRPr lang="cs-CZ" sz="3200" smtClean="0"/>
          </a:p>
        </p:txBody>
      </p:sp>
      <p:sp>
        <p:nvSpPr>
          <p:cNvPr id="62467" name="Zástupný symbol pro obsah 6"/>
          <p:cNvSpPr>
            <a:spLocks noGrp="1"/>
          </p:cNvSpPr>
          <p:nvPr>
            <p:ph sz="half" idx="1"/>
          </p:nvPr>
        </p:nvSpPr>
        <p:spPr>
          <a:xfrm>
            <a:off x="685800" y="2565400"/>
            <a:ext cx="7199313" cy="3073400"/>
          </a:xfrm>
        </p:spPr>
        <p:txBody>
          <a:bodyPr/>
          <a:lstStyle/>
          <a:p>
            <a:pPr>
              <a:buFontTx/>
              <a:buNone/>
            </a:pPr>
            <a:r>
              <a:rPr lang="cs-CZ" sz="1600" dirty="0" smtClean="0"/>
              <a:t>   </a:t>
            </a:r>
            <a:endParaRPr lang="cs-CZ" sz="1600" b="1" dirty="0" smtClean="0"/>
          </a:p>
          <a:p>
            <a:pPr>
              <a:buFontTx/>
              <a:buNone/>
            </a:pPr>
            <a:r>
              <a:rPr lang="cs-CZ" sz="1600" b="1" dirty="0" smtClean="0"/>
              <a:t>	</a:t>
            </a:r>
            <a:r>
              <a:rPr lang="cs-CZ" b="1" dirty="0" smtClean="0"/>
              <a:t>Cíl: </a:t>
            </a:r>
          </a:p>
          <a:p>
            <a:pPr>
              <a:buFontTx/>
              <a:buNone/>
            </a:pPr>
            <a:r>
              <a:rPr lang="cs-CZ" dirty="0" smtClean="0"/>
              <a:t>	1</a:t>
            </a:r>
            <a:r>
              <a:rPr lang="cs-CZ" sz="2400" dirty="0" smtClean="0"/>
              <a:t>) Zlepšit výuku žáků 2. stupně ZŠ  </a:t>
            </a:r>
          </a:p>
          <a:p>
            <a:pPr>
              <a:buFontTx/>
              <a:buNone/>
            </a:pPr>
            <a:r>
              <a:rPr lang="cs-CZ" sz="2400" dirty="0" smtClean="0"/>
              <a:t>        v  oblasti zdravé výživy</a:t>
            </a:r>
          </a:p>
          <a:p>
            <a:pPr>
              <a:buFontTx/>
              <a:buNone/>
            </a:pPr>
            <a:r>
              <a:rPr lang="cs-CZ" sz="2400" dirty="0" smtClean="0"/>
              <a:t>	2) Nabídnout učitelům rezortu   </a:t>
            </a:r>
          </a:p>
          <a:p>
            <a:pPr>
              <a:buFontTx/>
              <a:buNone/>
            </a:pPr>
            <a:r>
              <a:rPr lang="cs-CZ" sz="2400" dirty="0" smtClean="0"/>
              <a:t>        MŠMT  kvalitní produkt pro výuku</a:t>
            </a:r>
          </a:p>
          <a:p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>
          <a:xfrm>
            <a:off x="827088" y="1557338"/>
            <a:ext cx="7772400" cy="1143000"/>
          </a:xfrm>
        </p:spPr>
        <p:txBody>
          <a:bodyPr/>
          <a:lstStyle/>
          <a:p>
            <a:r>
              <a:rPr lang="cs-CZ" sz="3200" b="1" smtClean="0"/>
              <a:t>Výukový program pro resort MŠMT„Výživa ve výchově ke zdraví“</a:t>
            </a:r>
            <a:br>
              <a:rPr lang="cs-CZ" sz="3200" b="1" smtClean="0"/>
            </a:br>
            <a:endParaRPr lang="cs-CZ" sz="3200" smtClean="0"/>
          </a:p>
        </p:txBody>
      </p:sp>
      <p:sp>
        <p:nvSpPr>
          <p:cNvPr id="91140" name="Zástupný symbol pro obsah 7"/>
          <p:cNvSpPr>
            <a:spLocks noGrp="1"/>
          </p:cNvSpPr>
          <p:nvPr>
            <p:ph sz="half" idx="2"/>
          </p:nvPr>
        </p:nvSpPr>
        <p:spPr>
          <a:xfrm>
            <a:off x="1259632" y="2420888"/>
            <a:ext cx="5543550" cy="367188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sz="1600" b="1" dirty="0" smtClean="0"/>
              <a:t>	</a:t>
            </a:r>
          </a:p>
          <a:p>
            <a:pPr>
              <a:buFontTx/>
              <a:buNone/>
              <a:defRPr/>
            </a:pPr>
            <a:r>
              <a:rPr lang="cs-CZ" sz="1600" b="1" dirty="0" smtClean="0"/>
              <a:t>	</a:t>
            </a:r>
            <a:r>
              <a:rPr lang="cs-CZ" sz="2400" b="1" dirty="0" smtClean="0"/>
              <a:t>Základní témata: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b="1" dirty="0" smtClean="0"/>
              <a:t> </a:t>
            </a:r>
            <a:r>
              <a:rPr lang="cs-CZ" sz="2400" dirty="0" smtClean="0"/>
              <a:t>výživa a voda,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smtClean="0"/>
              <a:t> výživová doporučení,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smtClean="0"/>
              <a:t> výživa a nemoci,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smtClean="0"/>
              <a:t>nákazy potravin a jejich prevence 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smtClean="0"/>
              <a:t>potravní nákazy a otravy z jídla  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smtClean="0"/>
              <a:t>potravinová bezpečnost. </a:t>
            </a:r>
            <a:endParaRPr lang="cs-CZ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7272808" cy="545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79388" y="0"/>
          <a:ext cx="3429000" cy="2419350"/>
        </p:xfrm>
        <a:graphic>
          <a:graphicData uri="http://schemas.openxmlformats.org/presentationml/2006/ole">
            <p:oleObj spid="_x0000_s119810" name="Acrobat Document" r:id="rId4" imgW="9472320" imgH="6693480" progId="AcroExch.Document.7">
              <p:embed/>
            </p:oleObj>
          </a:graphicData>
        </a:graphic>
      </p:graphicFrame>
      <p:sp>
        <p:nvSpPr>
          <p:cNvPr id="8" name="AutoShape 6"/>
          <p:cNvSpPr>
            <a:spLocks noChangeArrowheads="1"/>
          </p:cNvSpPr>
          <p:nvPr/>
        </p:nvSpPr>
        <p:spPr bwMode="auto">
          <a:xfrm rot="19409577">
            <a:off x="4404640" y="2043400"/>
            <a:ext cx="1714049" cy="971001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2021346" y="4807560"/>
            <a:ext cx="1573212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4069559" y="2031619"/>
            <a:ext cx="1151586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-1918674">
            <a:off x="4357592" y="3255755"/>
            <a:ext cx="1151586" cy="608012"/>
          </a:xfrm>
          <a:prstGeom prst="leftArrow">
            <a:avLst>
              <a:gd name="adj1" fmla="val 50000"/>
              <a:gd name="adj2" fmla="val 585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8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772400" cy="1143000"/>
          </a:xfrm>
        </p:spPr>
        <p:txBody>
          <a:bodyPr/>
          <a:lstStyle/>
          <a:p>
            <a:r>
              <a:rPr lang="cs-CZ" sz="3200" b="1" smtClean="0"/>
              <a:t/>
            </a:r>
            <a:br>
              <a:rPr lang="cs-CZ" sz="3200" b="1" smtClean="0"/>
            </a:br>
            <a:r>
              <a:rPr lang="cs-CZ" sz="3200" b="1" smtClean="0"/>
              <a:t>„</a:t>
            </a:r>
            <a:r>
              <a:rPr lang="cs-CZ" sz="2800" b="1" dirty="0" smtClean="0"/>
              <a:t>PRACOVNÍ SEŠITY“ pro děti 8-9 tříd ZŠ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endParaRPr lang="cs-CZ" sz="3200" dirty="0" smtClean="0"/>
          </a:p>
        </p:txBody>
      </p:sp>
      <p:sp>
        <p:nvSpPr>
          <p:cNvPr id="91140" name="Zástupný symbol pro obsah 7"/>
          <p:cNvSpPr>
            <a:spLocks noGrp="1"/>
          </p:cNvSpPr>
          <p:nvPr>
            <p:ph sz="half" idx="2"/>
          </p:nvPr>
        </p:nvSpPr>
        <p:spPr>
          <a:xfrm>
            <a:off x="1259632" y="2420888"/>
            <a:ext cx="5543550" cy="367188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sz="2000" b="1" dirty="0" smtClean="0"/>
              <a:t>Témata 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Výživa a voda,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 Výživová doporučení, 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 Výživa a nemoci, 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 Nákazy potravin a jejich prevence  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 Potravní nákazy a otravy z jídla   </a:t>
            </a:r>
          </a:p>
          <a:p>
            <a:pPr marL="457200" indent="-457200">
              <a:buNone/>
              <a:defRPr/>
            </a:pPr>
            <a:r>
              <a:rPr lang="cs-CZ" sz="1800" dirty="0" smtClean="0"/>
              <a:t> Potravinová bezpečnost. jsou</a:t>
            </a:r>
          </a:p>
          <a:p>
            <a:pPr marL="457200" indent="-457200" algn="ctr">
              <a:buNone/>
              <a:defRPr/>
            </a:pPr>
            <a:r>
              <a:rPr lang="cs-CZ" sz="2400" b="1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1">
  <a:themeElements>
    <a:clrScheme name="Prezentace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zentace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e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1617</Words>
  <Application>Microsoft Office PowerPoint</Application>
  <PresentationFormat>Předvádění na obrazovce (4:3)</PresentationFormat>
  <Paragraphs>506</Paragraphs>
  <Slides>132</Slides>
  <Notes>11</Notes>
  <HiddenSlides>49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132</vt:i4>
      </vt:variant>
    </vt:vector>
  </HeadingPairs>
  <TitlesOfParts>
    <vt:vector size="139" baseType="lpstr">
      <vt:lpstr>Arial</vt:lpstr>
      <vt:lpstr>Times New Roman</vt:lpstr>
      <vt:lpstr>Wingdings</vt:lpstr>
      <vt:lpstr>Prezentace1</vt:lpstr>
      <vt:lpstr>Fotografie</vt:lpstr>
      <vt:lpstr>Acrobat Document</vt:lpstr>
      <vt:lpstr>602Photo</vt:lpstr>
      <vt:lpstr>         Ministerstvo zemědělství ČR</vt:lpstr>
      <vt:lpstr>Program </vt:lpstr>
      <vt:lpstr>Program </vt:lpstr>
      <vt:lpstr>MZe úřad pro potraviny</vt:lpstr>
      <vt:lpstr>Komunikace v rámci MZe</vt:lpstr>
      <vt:lpstr>Komunikace uvnitř resortu</vt:lpstr>
      <vt:lpstr>Mezinárodní spolupráce  instituce EU</vt:lpstr>
      <vt:lpstr>    Systém bezpečnosti potravin v ČR </vt:lpstr>
      <vt:lpstr>Snímek 9</vt:lpstr>
      <vt:lpstr>Kdo sleduje kvalitu a  bezpečnost potravin?</vt:lpstr>
      <vt:lpstr>SZPI:  www.szpi.gov.cz</vt:lpstr>
      <vt:lpstr>SVS ČR: www.svscr.cz</vt:lpstr>
      <vt:lpstr>ÚKZÚZ: www.ukzuz.cz</vt:lpstr>
      <vt:lpstr>Orgán veřejného zdraví: www.mzcr.cz (Ministerstvo zdravotnictví)</vt:lpstr>
      <vt:lpstr>ČOP - Česká obchodní inspekce</vt:lpstr>
      <vt:lpstr>         </vt:lpstr>
      <vt:lpstr>Program – Dětská obezita v teorii a praxi Poděbrady   16. 11.  2012 </vt:lpstr>
      <vt:lpstr>Snímek 18</vt:lpstr>
      <vt:lpstr>Program přednášky  </vt:lpstr>
      <vt:lpstr> </vt:lpstr>
      <vt:lpstr>  Definice a hlavní cíl IC BP  </vt:lpstr>
      <vt:lpstr>Snímek 22</vt:lpstr>
      <vt:lpstr>Kdo řídí činnost Informačního centra bezpečnosti potravin</vt:lpstr>
      <vt:lpstr>                                </vt:lpstr>
      <vt:lpstr>Oslovené cílové skupiny</vt:lpstr>
      <vt:lpstr>Statistika ICBP</vt:lpstr>
      <vt:lpstr>www.bezpecnostpotravin.cz</vt:lpstr>
      <vt:lpstr>Vydané  materiály v kusech</vt:lpstr>
      <vt:lpstr>Statistika vzdělávacích programů 2003-2010</vt:lpstr>
      <vt:lpstr>       základní aktivity  </vt:lpstr>
      <vt:lpstr>Základní aktivity ICBP </vt:lpstr>
      <vt:lpstr>Webové aplikace bezpecnostpotravin.cz, foodsafety.cz</vt:lpstr>
      <vt:lpstr>Snímek 33</vt:lpstr>
      <vt:lpstr>Snímek 34</vt:lpstr>
      <vt:lpstr>Snímek 35</vt:lpstr>
      <vt:lpstr>METYLALKOHOL (metanol)</vt:lpstr>
      <vt:lpstr>Snímek 37</vt:lpstr>
      <vt:lpstr>Zprávy rizika z potravin aplikace pro spotřebitele  </vt:lpstr>
      <vt:lpstr>   Chci zasílat  zprávy o závadných potravinách na  svůj počítač ?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Vyhledávání informací </vt:lpstr>
      <vt:lpstr>Vyhledávání informací  </vt:lpstr>
      <vt:lpstr>A-Z  slovník bezpečnosti potravin 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Fultextové vyhledávání </vt:lpstr>
      <vt:lpstr>Snímek 58</vt:lpstr>
      <vt:lpstr>Snímek 59</vt:lpstr>
      <vt:lpstr>RSS vyhledávání </vt:lpstr>
      <vt:lpstr>Snímek 61</vt:lpstr>
      <vt:lpstr>Snímek 62</vt:lpstr>
      <vt:lpstr>Statistika webu</vt:lpstr>
      <vt:lpstr>Návštěvnost webových stránek 8.11. 2012 průměrná denní návštěvnost 1300 lidí</vt:lpstr>
      <vt:lpstr>Snímek 65</vt:lpstr>
      <vt:lpstr>Připravujeme</vt:lpstr>
      <vt:lpstr>Snímek 67</vt:lpstr>
      <vt:lpstr>www.foodsafety.cz </vt:lpstr>
      <vt:lpstr>Snímek 69</vt:lpstr>
      <vt:lpstr>       Webové stránky pro spotřebitele   </vt:lpstr>
      <vt:lpstr> 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  Návštěvnost webových stránek www.viscojis.cz 9.11.  2012     8:50:20  </vt:lpstr>
      <vt:lpstr> 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Výukový program pro resort MŠMT„Výživa ve výchově ke zdraví“ </vt:lpstr>
      <vt:lpstr>Výukový program pro resort MŠMT„Výživa ve výchově ke zdraví“ </vt:lpstr>
      <vt:lpstr>Výukový program pro resort MŠMT„Výživa ve výchově ke zdraví“ </vt:lpstr>
      <vt:lpstr>Snímek 92</vt:lpstr>
      <vt:lpstr>Snímek 93</vt:lpstr>
      <vt:lpstr>Snímek 94</vt:lpstr>
      <vt:lpstr>Snímek 95</vt:lpstr>
      <vt:lpstr>Snímek 96</vt:lpstr>
      <vt:lpstr> „PRACOVNÍ SEŠITY“ pro děti 8-9 tříd ZŠ </vt:lpstr>
      <vt:lpstr>Snímek 98</vt:lpstr>
      <vt:lpstr>Snímek 99</vt:lpstr>
      <vt:lpstr>Snímek 100</vt:lpstr>
      <vt:lpstr>Na www.viscojis.cz/teens připravujme 2012</vt:lpstr>
      <vt:lpstr>Aktivity pro děti 4-6 let ( na webových stránkách viscojis.cz/teens)</vt:lpstr>
      <vt:lpstr>Snímek 103</vt:lpstr>
      <vt:lpstr>Snímek 104</vt:lpstr>
      <vt:lpstr>Snímek 105</vt:lpstr>
      <vt:lpstr>Snímek 106</vt:lpstr>
      <vt:lpstr>  Návštěvnost webových stránek www.viscojis.cz/teens 9.11.  2012     8:55:28  </vt:lpstr>
      <vt:lpstr>IC BP a vzdělávání veřejnosti  </vt:lpstr>
      <vt:lpstr>Snímek 109</vt:lpstr>
      <vt:lpstr>Propagační materiály ICBP</vt:lpstr>
      <vt:lpstr>Statistika vydaného materiálů v kusech</vt:lpstr>
      <vt:lpstr>Akce pro spotřebitele </vt:lpstr>
      <vt:lpstr>  Hlavní témata akcí určených  spotřebitelům převzaté od WHO ve spolupráci s pražskou kanceláří WHO  (MUDr. Alena Šteflová, Ph.D) </vt:lpstr>
      <vt:lpstr>Přednášky pro veřejnost  po celé ČR </vt:lpstr>
      <vt:lpstr>Snímek 115</vt:lpstr>
      <vt:lpstr>Výukové programy pro děti 6-10 let „Jíme zdravě a s chutí“ (téma WHO)</vt:lpstr>
      <vt:lpstr>Snímek 117</vt:lpstr>
      <vt:lpstr>Snímek 118</vt:lpstr>
      <vt:lpstr>Snímek 119</vt:lpstr>
      <vt:lpstr>Snímek 120</vt:lpstr>
      <vt:lpstr>Snímek 121</vt:lpstr>
      <vt:lpstr>       Výukové programy pro děti 3-6 let  „Přijede k nám návštěva“  (téma WHO)  Vlaďka Vohralíková a Lukáš Čermák  realizují  hudební programy pro cílovou skupinu dětí předškolního a mladšího školního věku.   </vt:lpstr>
      <vt:lpstr>Snímek 123</vt:lpstr>
      <vt:lpstr>Snímek 124</vt:lpstr>
      <vt:lpstr>Snímek 125</vt:lpstr>
      <vt:lpstr>Snímek 126</vt:lpstr>
      <vt:lpstr>Snímek 127</vt:lpstr>
      <vt:lpstr>Snímek 128</vt:lpstr>
      <vt:lpstr>Statistika vzdělávacích programů pro spotřebitele  2002-2011</vt:lpstr>
      <vt:lpstr>Celodenní programy pro spotřebitele </vt:lpstr>
      <vt:lpstr>ICBP na Farmářských slavnostech</vt:lpstr>
      <vt:lpstr>Děkuji za pozornost</vt:lpstr>
    </vt:vector>
  </TitlesOfParts>
  <Company>mze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Bezpečnost potravin</dc:title>
  <dc:creator>gotzova</dc:creator>
  <cp:lastModifiedBy>Deutsch Olaf</cp:lastModifiedBy>
  <cp:revision>686</cp:revision>
  <dcterms:created xsi:type="dcterms:W3CDTF">2008-12-10T15:33:16Z</dcterms:created>
  <dcterms:modified xsi:type="dcterms:W3CDTF">2012-11-16T07:36:31Z</dcterms:modified>
</cp:coreProperties>
</file>